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9" r:id="rId1"/>
  </p:sldMasterIdLst>
  <p:notesMasterIdLst>
    <p:notesMasterId r:id="rId45"/>
  </p:notesMasterIdLst>
  <p:handoutMasterIdLst>
    <p:handoutMasterId r:id="rId46"/>
  </p:handoutMasterIdLst>
  <p:sldIdLst>
    <p:sldId id="256" r:id="rId2"/>
    <p:sldId id="257" r:id="rId3"/>
    <p:sldId id="328" r:id="rId4"/>
    <p:sldId id="264" r:id="rId5"/>
    <p:sldId id="329" r:id="rId6"/>
    <p:sldId id="277" r:id="rId7"/>
    <p:sldId id="296" r:id="rId8"/>
    <p:sldId id="297" r:id="rId9"/>
    <p:sldId id="300" r:id="rId10"/>
    <p:sldId id="308" r:id="rId11"/>
    <p:sldId id="307" r:id="rId12"/>
    <p:sldId id="309" r:id="rId13"/>
    <p:sldId id="310" r:id="rId14"/>
    <p:sldId id="314" r:id="rId15"/>
    <p:sldId id="312" r:id="rId16"/>
    <p:sldId id="267" r:id="rId17"/>
    <p:sldId id="273" r:id="rId18"/>
    <p:sldId id="274" r:id="rId19"/>
    <p:sldId id="275" r:id="rId20"/>
    <p:sldId id="268" r:id="rId21"/>
    <p:sldId id="280" r:id="rId22"/>
    <p:sldId id="261" r:id="rId23"/>
    <p:sldId id="289" r:id="rId24"/>
    <p:sldId id="298" r:id="rId25"/>
    <p:sldId id="269" r:id="rId26"/>
    <p:sldId id="294" r:id="rId27"/>
    <p:sldId id="313" r:id="rId28"/>
    <p:sldId id="316" r:id="rId29"/>
    <p:sldId id="327" r:id="rId30"/>
    <p:sldId id="288" r:id="rId31"/>
    <p:sldId id="292" r:id="rId32"/>
    <p:sldId id="301" r:id="rId33"/>
    <p:sldId id="302" r:id="rId34"/>
    <p:sldId id="293" r:id="rId35"/>
    <p:sldId id="315" r:id="rId36"/>
    <p:sldId id="317" r:id="rId37"/>
    <p:sldId id="318" r:id="rId38"/>
    <p:sldId id="320" r:id="rId39"/>
    <p:sldId id="321" r:id="rId40"/>
    <p:sldId id="323" r:id="rId41"/>
    <p:sldId id="324" r:id="rId42"/>
    <p:sldId id="325" r:id="rId43"/>
    <p:sldId id="326" r:id="rId4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31">
          <p15:clr>
            <a:srgbClr val="A4A3A4"/>
          </p15:clr>
        </p15:guide>
        <p15:guide id="2" pos="30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ABDE"/>
    <a:srgbClr val="00B3E1"/>
    <a:srgbClr val="14A4DC"/>
    <a:srgbClr val="C3C8C8"/>
    <a:srgbClr val="4D4D4F"/>
    <a:srgbClr val="3C3C3E"/>
    <a:srgbClr val="3C3C3C"/>
    <a:srgbClr val="313231"/>
    <a:srgbClr val="B8C1C7"/>
    <a:srgbClr val="0099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66" autoAdjust="0"/>
    <p:restoredTop sz="50000" autoAdjust="0"/>
  </p:normalViewPr>
  <p:slideViewPr>
    <p:cSldViewPr snapToGrid="0" snapToObjects="1" showGuides="1">
      <p:cViewPr>
        <p:scale>
          <a:sx n="90" d="100"/>
          <a:sy n="90" d="100"/>
        </p:scale>
        <p:origin x="520" y="-144"/>
      </p:cViewPr>
      <p:guideLst>
        <p:guide orient="horz" pos="1331"/>
        <p:guide pos="30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handoutMaster" Target="handoutMasters/handoutMaster1.xml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166838-9062-7645-8E88-AA6E875A6772}" type="datetimeFigureOut">
              <a:rPr lang="en-US" smtClean="0"/>
              <a:t>10/19/17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749942-14C4-2747-B19C-025F6D559A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9839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844B76-1A76-CF4E-ADA0-7DC501C890B1}" type="datetimeFigureOut">
              <a:rPr lang="en-US" smtClean="0"/>
              <a:t>10/19/17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1790AE-E777-034B-8BC0-E7D11A2C2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715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House plumbing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0177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3706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4465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Metering not supported by OVS, cant use</a:t>
            </a:r>
            <a:r>
              <a:rPr lang="en-US" baseline="0" dirty="0" smtClean="0"/>
              <a:t> 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1629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355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4338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Todo</a:t>
            </a:r>
            <a:r>
              <a:rPr lang="en-US" baseline="0" dirty="0" smtClean="0"/>
              <a:t> cut down this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3687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0631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3123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Charles Hutchins (Flickr: 7 Bells) [CC BY 2.0 (http://</a:t>
            </a:r>
            <a:r>
              <a:rPr lang="en-US" dirty="0" err="1" smtClean="0"/>
              <a:t>creativecommons.org</a:t>
            </a:r>
            <a:r>
              <a:rPr lang="en-US" dirty="0" smtClean="0"/>
              <a:t>/licenses/by/2.0)], via Wikimedia Commons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4169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777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Should</a:t>
            </a:r>
            <a:r>
              <a:rPr lang="en-US" baseline="0" dirty="0" smtClean="0"/>
              <a:t> be able to be done by a network engineer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0433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1699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Watcher </a:t>
            </a:r>
            <a:r>
              <a:rPr lang="en-US" dirty="0" err="1" smtClean="0"/>
              <a:t>config</a:t>
            </a:r>
            <a:r>
              <a:rPr lang="en-US" dirty="0" smtClean="0"/>
              <a:t> and watcher class subtly different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1389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Port</a:t>
            </a:r>
            <a:r>
              <a:rPr lang="en-US" baseline="0" dirty="0" smtClean="0"/>
              <a:t> ACL</a:t>
            </a:r>
          </a:p>
          <a:p>
            <a:r>
              <a:rPr lang="en-US" baseline="0" dirty="0" smtClean="0"/>
              <a:t>	default drop</a:t>
            </a:r>
          </a:p>
          <a:p>
            <a:r>
              <a:rPr lang="en-US" baseline="0" dirty="0" smtClean="0"/>
              <a:t>	apply </a:t>
            </a:r>
            <a:r>
              <a:rPr lang="en-US" baseline="0" dirty="0" err="1" smtClean="0"/>
              <a:t>acls</a:t>
            </a:r>
            <a:endParaRPr lang="en-US" baseline="0" dirty="0" smtClean="0"/>
          </a:p>
          <a:p>
            <a:r>
              <a:rPr lang="en-US" baseline="0" dirty="0" smtClean="0"/>
              <a:t>	send to </a:t>
            </a:r>
            <a:r>
              <a:rPr lang="en-US" baseline="0" dirty="0" err="1" smtClean="0"/>
              <a:t>vlan</a:t>
            </a:r>
            <a:r>
              <a:rPr lang="en-US" baseline="0" dirty="0" smtClean="0"/>
              <a:t> table</a:t>
            </a:r>
          </a:p>
          <a:p>
            <a:r>
              <a:rPr lang="en-US" baseline="0" dirty="0" smtClean="0"/>
              <a:t>VLAN table</a:t>
            </a:r>
          </a:p>
          <a:p>
            <a:r>
              <a:rPr lang="en-US" baseline="0" dirty="0" smtClean="0"/>
              <a:t>	</a:t>
            </a:r>
            <a:r>
              <a:rPr lang="en-US" baseline="0" dirty="0" smtClean="0"/>
              <a:t>filter specific protocols</a:t>
            </a:r>
          </a:p>
          <a:p>
            <a:r>
              <a:rPr lang="en-US" baseline="0" dirty="0" smtClean="0"/>
              <a:t>	check and apply tagging</a:t>
            </a:r>
          </a:p>
          <a:p>
            <a:r>
              <a:rPr lang="en-US" baseline="0" dirty="0" smtClean="0"/>
              <a:t>	send to </a:t>
            </a:r>
            <a:r>
              <a:rPr lang="en-US" baseline="0" dirty="0" err="1" smtClean="0"/>
              <a:t>vlan_acl</a:t>
            </a:r>
            <a:r>
              <a:rPr lang="en-US" baseline="0" dirty="0" smtClean="0"/>
              <a:t> or </a:t>
            </a:r>
            <a:r>
              <a:rPr lang="en-US" baseline="0" dirty="0" err="1" smtClean="0"/>
              <a:t>eth_src</a:t>
            </a:r>
            <a:endParaRPr lang="en-US" baseline="0" dirty="0"/>
          </a:p>
          <a:p>
            <a:r>
              <a:rPr lang="en-US" baseline="0" dirty="0" smtClean="0"/>
              <a:t>VLAN_ACL</a:t>
            </a:r>
          </a:p>
          <a:p>
            <a:r>
              <a:rPr lang="en-US" baseline="0" dirty="0" smtClean="0"/>
              <a:t>	pretty obvious</a:t>
            </a:r>
          </a:p>
          <a:p>
            <a:r>
              <a:rPr lang="en-US" baseline="0" dirty="0" err="1" smtClean="0"/>
              <a:t>Eth_src</a:t>
            </a:r>
            <a:endParaRPr lang="en-US" baseline="0" dirty="0" smtClean="0"/>
          </a:p>
          <a:p>
            <a:r>
              <a:rPr lang="en-US" baseline="0" dirty="0" smtClean="0"/>
              <a:t>	sends packets for our </a:t>
            </a:r>
            <a:r>
              <a:rPr lang="en-US" baseline="0" dirty="0" err="1" smtClean="0"/>
              <a:t>ethernet</a:t>
            </a:r>
            <a:r>
              <a:rPr lang="en-US" baseline="0" dirty="0" smtClean="0"/>
              <a:t> destination to </a:t>
            </a:r>
            <a:r>
              <a:rPr lang="en-US" baseline="0" dirty="0" smtClean="0"/>
              <a:t>FIB</a:t>
            </a:r>
          </a:p>
          <a:p>
            <a:r>
              <a:rPr lang="en-US" baseline="0" dirty="0" smtClean="0"/>
              <a:t>	sends </a:t>
            </a:r>
            <a:r>
              <a:rPr lang="en-US" baseline="0" dirty="0" err="1" smtClean="0"/>
              <a:t>arp</a:t>
            </a:r>
            <a:r>
              <a:rPr lang="en-US" baseline="0" dirty="0" smtClean="0"/>
              <a:t> to VIP</a:t>
            </a:r>
            <a:endParaRPr lang="en-US" baseline="0" dirty="0" smtClean="0"/>
          </a:p>
          <a:p>
            <a:r>
              <a:rPr lang="en-US" baseline="0" dirty="0" smtClean="0"/>
              <a:t>	identify packets where </a:t>
            </a:r>
            <a:r>
              <a:rPr lang="en-US" baseline="0" dirty="0" err="1" smtClean="0"/>
              <a:t>ethernet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src</a:t>
            </a:r>
            <a:r>
              <a:rPr lang="en-US" baseline="0" dirty="0" smtClean="0"/>
              <a:t> is known</a:t>
            </a:r>
          </a:p>
          <a:p>
            <a:r>
              <a:rPr lang="en-US" baseline="0" dirty="0" smtClean="0"/>
              <a:t>	send others to controller for learning AND forward them to eth </a:t>
            </a:r>
            <a:r>
              <a:rPr lang="en-US" baseline="0" dirty="0" err="1" smtClean="0"/>
              <a:t>dst</a:t>
            </a:r>
            <a:endParaRPr lang="en-US" baseline="0" dirty="0" smtClean="0"/>
          </a:p>
          <a:p>
            <a:r>
              <a:rPr lang="en-US" baseline="0" dirty="0" smtClean="0"/>
              <a:t>	probably a little bit too </a:t>
            </a:r>
            <a:r>
              <a:rPr lang="en-US" baseline="0" dirty="0" smtClean="0"/>
              <a:t>overloaded</a:t>
            </a:r>
          </a:p>
          <a:p>
            <a:r>
              <a:rPr lang="en-US" baseline="0" dirty="0" smtClean="0"/>
              <a:t>	</a:t>
            </a:r>
            <a:r>
              <a:rPr lang="en-US" baseline="0" dirty="0" err="1" smtClean="0"/>
              <a:t>synchronising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eth_src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eth_dst</a:t>
            </a:r>
            <a:r>
              <a:rPr lang="en-US" baseline="0" dirty="0" smtClean="0"/>
              <a:t> is a big challenge</a:t>
            </a:r>
            <a:endParaRPr lang="en-US" baseline="0" dirty="0" smtClean="0"/>
          </a:p>
          <a:p>
            <a:r>
              <a:rPr lang="en-US" baseline="0" dirty="0" smtClean="0"/>
              <a:t>FIBS</a:t>
            </a:r>
          </a:p>
          <a:p>
            <a:r>
              <a:rPr lang="en-US" baseline="0" dirty="0" smtClean="0"/>
              <a:t>	default drop</a:t>
            </a:r>
          </a:p>
          <a:p>
            <a:r>
              <a:rPr lang="en-US" baseline="0" dirty="0" smtClean="0"/>
              <a:t>	route packets</a:t>
            </a:r>
          </a:p>
          <a:p>
            <a:r>
              <a:rPr lang="en-US" baseline="0" dirty="0" smtClean="0"/>
              <a:t>	rewrite </a:t>
            </a:r>
            <a:r>
              <a:rPr lang="en-US" baseline="0" dirty="0" err="1" smtClean="0"/>
              <a:t>ethernet</a:t>
            </a:r>
            <a:r>
              <a:rPr lang="en-US" baseline="0" dirty="0" smtClean="0"/>
              <a:t> destination</a:t>
            </a:r>
          </a:p>
          <a:p>
            <a:r>
              <a:rPr lang="en-US" baseline="0" dirty="0" smtClean="0"/>
              <a:t>	send to </a:t>
            </a:r>
            <a:r>
              <a:rPr lang="en-US" baseline="0" dirty="0" err="1" smtClean="0"/>
              <a:t>eth_dst</a:t>
            </a:r>
            <a:r>
              <a:rPr lang="en-US" baseline="0" dirty="0" smtClean="0"/>
              <a:t> table for output</a:t>
            </a:r>
          </a:p>
          <a:p>
            <a:r>
              <a:rPr lang="en-US" baseline="0" dirty="0" smtClean="0"/>
              <a:t>VIP</a:t>
            </a:r>
          </a:p>
          <a:p>
            <a:r>
              <a:rPr lang="en-US" baseline="0" dirty="0" smtClean="0"/>
              <a:t>	filter control plane traffic</a:t>
            </a:r>
          </a:p>
          <a:p>
            <a:r>
              <a:rPr lang="en-US" baseline="0" dirty="0" smtClean="0"/>
              <a:t>	ARP, ICMP, ICMPv6</a:t>
            </a:r>
          </a:p>
          <a:p>
            <a:r>
              <a:rPr lang="en-US" baseline="0" dirty="0" smtClean="0"/>
              <a:t>	also packets for proactive learning</a:t>
            </a:r>
          </a:p>
          <a:p>
            <a:r>
              <a:rPr lang="en-US" baseline="0" dirty="0" smtClean="0"/>
              <a:t>Eth </a:t>
            </a:r>
            <a:r>
              <a:rPr lang="en-US" baseline="0" dirty="0" err="1" smtClean="0"/>
              <a:t>dst</a:t>
            </a:r>
            <a:endParaRPr lang="en-US" baseline="0" dirty="0" smtClean="0"/>
          </a:p>
          <a:p>
            <a:r>
              <a:rPr lang="en-US" baseline="0" dirty="0" smtClean="0"/>
              <a:t>	output packets when known</a:t>
            </a:r>
          </a:p>
          <a:p>
            <a:r>
              <a:rPr lang="en-US" baseline="0" dirty="0" smtClean="0"/>
              <a:t>Flood table</a:t>
            </a:r>
          </a:p>
          <a:p>
            <a:r>
              <a:rPr lang="en-US" baseline="0" dirty="0" smtClean="0"/>
              <a:t>	entry for each port on each </a:t>
            </a:r>
            <a:r>
              <a:rPr lang="en-US" baseline="0" dirty="0" err="1" smtClean="0"/>
              <a:t>vlan</a:t>
            </a:r>
            <a:endParaRPr lang="en-US" baseline="0" dirty="0" smtClean="0"/>
          </a:p>
          <a:p>
            <a:r>
              <a:rPr lang="en-US" baseline="0" dirty="0" smtClean="0"/>
              <a:t>	</a:t>
            </a:r>
            <a:r>
              <a:rPr lang="en-US" baseline="0" dirty="0" err="1" smtClean="0"/>
              <a:t>shouldn</a:t>
            </a:r>
            <a:r>
              <a:rPr lang="mr-IN" baseline="0" dirty="0" smtClean="0"/>
              <a:t>’</a:t>
            </a:r>
            <a:r>
              <a:rPr lang="en-US" baseline="0" dirty="0" smtClean="0"/>
              <a:t>t be necessary, </a:t>
            </a:r>
            <a:r>
              <a:rPr lang="en-US" baseline="0" dirty="0" err="1" smtClean="0"/>
              <a:t>openflow</a:t>
            </a:r>
            <a:r>
              <a:rPr lang="en-US" baseline="0" dirty="0" smtClean="0"/>
              <a:t> spec is slightly ambiguous, but intention is clear. Packets should not be output </a:t>
            </a:r>
            <a:r>
              <a:rPr lang="en-US" baseline="0" dirty="0" err="1" smtClean="0"/>
              <a:t>inport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	or use groups</a:t>
            </a:r>
            <a:endParaRPr lang="en-US" baseline="0" dirty="0" smtClean="0"/>
          </a:p>
          <a:p>
            <a:r>
              <a:rPr lang="en-US" baseline="0" dirty="0" smtClean="0"/>
              <a:t>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2841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1488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 generic, follow </a:t>
            </a:r>
            <a:r>
              <a:rPr lang="en-US" dirty="0" err="1" smtClean="0"/>
              <a:t>openflow</a:t>
            </a:r>
            <a:r>
              <a:rPr lang="en-US" dirty="0" smtClean="0"/>
              <a:t> spec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328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Avoid introducing new state (is my API channel functioning)</a:t>
            </a:r>
          </a:p>
          <a:p>
            <a:r>
              <a:rPr lang="en-US" dirty="0" smtClean="0"/>
              <a:t>Don’t expect anything to</a:t>
            </a:r>
            <a:r>
              <a:rPr lang="en-US" baseline="0" dirty="0" smtClean="0"/>
              <a:t> your north to protect you from something from your south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89864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Avoid introducing new state (is my API channel functioning)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7305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8492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55702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701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60549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4172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Dual stack</a:t>
            </a:r>
            <a:r>
              <a:rPr lang="en-US" baseline="0" dirty="0" smtClean="0"/>
              <a:t> network is a problem</a:t>
            </a:r>
            <a:endParaRPr lang="en-US" dirty="0" smtClean="0"/>
          </a:p>
          <a:p>
            <a:r>
              <a:rPr lang="en-US" dirty="0" smtClean="0"/>
              <a:t>Ipv6 privacy extensions</a:t>
            </a:r>
            <a:r>
              <a:rPr lang="en-US" baseline="0" dirty="0" smtClean="0"/>
              <a:t> are n even bigger problem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1326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2938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0315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52466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56460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08819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25513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0723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2770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Would our network engineer</a:t>
            </a:r>
            <a:r>
              <a:rPr lang="en-US" baseline="0" dirty="0" smtClean="0"/>
              <a:t> be willing to use 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26947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4935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Code execution</a:t>
            </a:r>
            <a:r>
              <a:rPr lang="en-US" baseline="0" dirty="0" smtClean="0"/>
              <a:t> path should be reasonably easy to understand so that when something weird is going on a network engineer can work out why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We only want to worry about the features that we are using. If we </a:t>
            </a:r>
            <a:r>
              <a:rPr lang="en-US" baseline="0" dirty="0" err="1" smtClean="0"/>
              <a:t>arent</a:t>
            </a:r>
            <a:r>
              <a:rPr lang="en-US" baseline="0" dirty="0" smtClean="0"/>
              <a:t> using it we want to be confident it </a:t>
            </a:r>
            <a:r>
              <a:rPr lang="en-US" baseline="0" dirty="0" err="1" smtClean="0"/>
              <a:t>isnt</a:t>
            </a:r>
            <a:r>
              <a:rPr lang="en-US" baseline="0" dirty="0" smtClean="0"/>
              <a:t> going to interfere with our network.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7103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9540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What is fail-secure mode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9455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we could make an entirely stateless network we would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9047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790AE-E777-034B-8BC0-E7D11A2C24A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26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548909"/>
            <a:ext cx="9144000" cy="68695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15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373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4666911"/>
            <a:ext cx="9144000" cy="317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 userDrawn="1"/>
        </p:nvSpPr>
        <p:spPr>
          <a:xfrm>
            <a:off x="-20619" y="-8468"/>
            <a:ext cx="7102795" cy="5162119"/>
          </a:xfrm>
          <a:custGeom>
            <a:avLst/>
            <a:gdLst>
              <a:gd name="connsiteX0" fmla="*/ 0 w 7915774"/>
              <a:gd name="connsiteY0" fmla="*/ 0 h 6881381"/>
              <a:gd name="connsiteX1" fmla="*/ 7915774 w 7915774"/>
              <a:gd name="connsiteY1" fmla="*/ 9845 h 6881381"/>
              <a:gd name="connsiteX2" fmla="*/ 4676608 w 7915774"/>
              <a:gd name="connsiteY2" fmla="*/ 6871536 h 6881381"/>
              <a:gd name="connsiteX3" fmla="*/ 19690 w 7915774"/>
              <a:gd name="connsiteY3" fmla="*/ 6881381 h 6881381"/>
              <a:gd name="connsiteX4" fmla="*/ 0 w 7915774"/>
              <a:gd name="connsiteY4" fmla="*/ 0 h 6881381"/>
              <a:gd name="connsiteX0" fmla="*/ 0 w 8974901"/>
              <a:gd name="connsiteY0" fmla="*/ 0 h 6892670"/>
              <a:gd name="connsiteX1" fmla="*/ 8974901 w 8974901"/>
              <a:gd name="connsiteY1" fmla="*/ 21134 h 6892670"/>
              <a:gd name="connsiteX2" fmla="*/ 5735735 w 8974901"/>
              <a:gd name="connsiteY2" fmla="*/ 6882825 h 6892670"/>
              <a:gd name="connsiteX3" fmla="*/ 1078817 w 8974901"/>
              <a:gd name="connsiteY3" fmla="*/ 6892670 h 6892670"/>
              <a:gd name="connsiteX4" fmla="*/ 0 w 8974901"/>
              <a:gd name="connsiteY4" fmla="*/ 0 h 6892670"/>
              <a:gd name="connsiteX0" fmla="*/ 0 w 8974901"/>
              <a:gd name="connsiteY0" fmla="*/ 0 h 6882825"/>
              <a:gd name="connsiteX1" fmla="*/ 8974901 w 8974901"/>
              <a:gd name="connsiteY1" fmla="*/ 21134 h 6882825"/>
              <a:gd name="connsiteX2" fmla="*/ 5735735 w 8974901"/>
              <a:gd name="connsiteY2" fmla="*/ 6882825 h 6882825"/>
              <a:gd name="connsiteX3" fmla="*/ 51785 w 8974901"/>
              <a:gd name="connsiteY3" fmla="*/ 6864447 h 6882825"/>
              <a:gd name="connsiteX4" fmla="*/ 0 w 8974901"/>
              <a:gd name="connsiteY4" fmla="*/ 0 h 6882825"/>
              <a:gd name="connsiteX0" fmla="*/ 0 w 8974901"/>
              <a:gd name="connsiteY0" fmla="*/ 0 h 6882825"/>
              <a:gd name="connsiteX1" fmla="*/ 8974901 w 8974901"/>
              <a:gd name="connsiteY1" fmla="*/ 21134 h 6882825"/>
              <a:gd name="connsiteX2" fmla="*/ 5735735 w 8974901"/>
              <a:gd name="connsiteY2" fmla="*/ 6882825 h 6882825"/>
              <a:gd name="connsiteX3" fmla="*/ 3643 w 8974901"/>
              <a:gd name="connsiteY3" fmla="*/ 6881381 h 6882825"/>
              <a:gd name="connsiteX4" fmla="*/ 0 w 8974901"/>
              <a:gd name="connsiteY4" fmla="*/ 0 h 6882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4901" h="6882825">
                <a:moveTo>
                  <a:pt x="0" y="0"/>
                </a:moveTo>
                <a:lnTo>
                  <a:pt x="8974901" y="21134"/>
                </a:lnTo>
                <a:lnTo>
                  <a:pt x="5735735" y="6882825"/>
                </a:lnTo>
                <a:lnTo>
                  <a:pt x="3643" y="6881381"/>
                </a:lnTo>
                <a:cubicBezTo>
                  <a:pt x="-2920" y="4590869"/>
                  <a:pt x="6563" y="2300357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solidFill>
              <a:srgbClr val="B8C1C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445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/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6"/>
          <p:cNvSpPr>
            <a:spLocks noGrp="1"/>
          </p:cNvSpPr>
          <p:nvPr>
            <p:ph sz="quarter" idx="10" hasCustomPrompt="1"/>
          </p:nvPr>
        </p:nvSpPr>
        <p:spPr>
          <a:xfrm>
            <a:off x="359998" y="1771861"/>
            <a:ext cx="4068000" cy="2244195"/>
          </a:xfrm>
        </p:spPr>
        <p:txBody>
          <a:bodyPr lIns="0">
            <a:noAutofit/>
          </a:bodyPr>
          <a:lstStyle>
            <a:lvl1pPr marL="0" indent="0">
              <a:buFontTx/>
              <a:buNone/>
              <a:defRPr sz="1300">
                <a:solidFill>
                  <a:schemeClr val="tx1"/>
                </a:solidFill>
              </a:defRPr>
            </a:lvl1pPr>
            <a:lvl2pPr marL="0" indent="-216000">
              <a:buFont typeface="Arial"/>
              <a:buChar char="•"/>
              <a:defRPr sz="1300">
                <a:solidFill>
                  <a:schemeClr val="tx1"/>
                </a:solidFill>
              </a:defRPr>
            </a:lvl2pPr>
            <a:lvl3pPr marL="432000">
              <a:defRPr sz="1300">
                <a:solidFill>
                  <a:schemeClr val="tx1"/>
                </a:solidFill>
              </a:defRPr>
            </a:lvl3pPr>
          </a:lstStyle>
          <a:p>
            <a:r>
              <a:rPr lang="en-AU" dirty="0" smtClean="0"/>
              <a:t>Click to edit text styles</a:t>
            </a:r>
          </a:p>
          <a:p>
            <a:pPr marL="285750" lvl="1" indent="-285750"/>
            <a:r>
              <a:rPr lang="en-AU" dirty="0" smtClean="0"/>
              <a:t>Click to edit text second level</a:t>
            </a:r>
          </a:p>
          <a:p>
            <a:pPr marL="576000" lvl="2" indent="-216000"/>
            <a:r>
              <a:rPr lang="en-AU" dirty="0" smtClean="0"/>
              <a:t>Click to edit text third level</a:t>
            </a:r>
          </a:p>
          <a:p>
            <a:pPr lvl="2"/>
            <a:endParaRPr lang="en-AU" dirty="0" smtClean="0"/>
          </a:p>
          <a:p>
            <a:pPr lvl="0"/>
            <a:endParaRPr lang="en-US" dirty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1" hasCustomPrompt="1"/>
          </p:nvPr>
        </p:nvSpPr>
        <p:spPr>
          <a:xfrm>
            <a:off x="4691371" y="1771861"/>
            <a:ext cx="4068000" cy="2244195"/>
          </a:xfrm>
        </p:spPr>
        <p:txBody>
          <a:bodyPr lIns="0">
            <a:noAutofit/>
          </a:bodyPr>
          <a:lstStyle>
            <a:lvl1pPr marL="0" indent="0">
              <a:buFontTx/>
              <a:buNone/>
              <a:defRPr sz="1300">
                <a:solidFill>
                  <a:schemeClr val="tx1"/>
                </a:solidFill>
              </a:defRPr>
            </a:lvl1pPr>
            <a:lvl2pPr marL="0" indent="-216000">
              <a:buFont typeface="Arial"/>
              <a:buChar char="•"/>
              <a:defRPr sz="1300">
                <a:solidFill>
                  <a:schemeClr val="tx1"/>
                </a:solidFill>
              </a:defRPr>
            </a:lvl2pPr>
            <a:lvl3pPr marL="432000">
              <a:defRPr sz="1300">
                <a:solidFill>
                  <a:schemeClr val="tx1"/>
                </a:solidFill>
              </a:defRPr>
            </a:lvl3pPr>
          </a:lstStyle>
          <a:p>
            <a:r>
              <a:rPr lang="en-AU" dirty="0" smtClean="0"/>
              <a:t>Click to edit text styles</a:t>
            </a:r>
          </a:p>
          <a:p>
            <a:pPr marL="285750" lvl="1" indent="-285750"/>
            <a:r>
              <a:rPr lang="en-AU" dirty="0" smtClean="0"/>
              <a:t>Click to edit text second level</a:t>
            </a:r>
          </a:p>
          <a:p>
            <a:pPr marL="576000" lvl="2" indent="-216000"/>
            <a:r>
              <a:rPr lang="en-AU" dirty="0" smtClean="0"/>
              <a:t>Click to edit text third level</a:t>
            </a:r>
          </a:p>
          <a:p>
            <a:pPr lvl="2"/>
            <a:endParaRPr lang="en-AU" dirty="0" smtClean="0"/>
          </a:p>
          <a:p>
            <a:pPr lvl="0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62554" y="739909"/>
            <a:ext cx="8333921" cy="549275"/>
          </a:xfrm>
        </p:spPr>
        <p:txBody>
          <a:bodyPr/>
          <a:lstStyle>
            <a:lvl1pPr marL="0" indent="0">
              <a:lnSpc>
                <a:spcPts val="3200"/>
              </a:lnSpc>
              <a:spcBef>
                <a:spcPts val="0"/>
              </a:spcBef>
              <a:buNone/>
              <a:defRPr sz="2300" cap="all">
                <a:solidFill>
                  <a:schemeClr val="tx2"/>
                </a:solidFill>
              </a:defRPr>
            </a:lvl1pPr>
          </a:lstStyle>
          <a:p>
            <a:pPr lvl="0"/>
            <a:r>
              <a:rPr lang="en-AU" dirty="0" smtClean="0"/>
              <a:t>CLICK TO EDIT HEAD 1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62553" y="1441450"/>
            <a:ext cx="8384721" cy="330411"/>
          </a:xfrm>
        </p:spPr>
        <p:txBody>
          <a:bodyPr/>
          <a:lstStyle>
            <a:lvl1pPr marL="0" indent="0">
              <a:lnSpc>
                <a:spcPts val="1800"/>
              </a:lnSpc>
              <a:buNone/>
              <a:defRPr sz="1600" cap="all"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3694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alf page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59999" y="280041"/>
            <a:ext cx="8399371" cy="330760"/>
          </a:xfrm>
        </p:spPr>
        <p:txBody>
          <a:bodyPr lIns="0" anchor="t">
            <a:noAutofit/>
          </a:bodyPr>
          <a:lstStyle>
            <a:lvl1pPr marL="0" indent="0">
              <a:lnSpc>
                <a:spcPts val="1800"/>
              </a:lnSpc>
              <a:buNone/>
              <a:defRPr sz="1600" b="0" i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Click to edit sub head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229810" y="4572000"/>
            <a:ext cx="8648095" cy="4596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54086"/>
            <a:ext cx="6032334" cy="2984863"/>
          </a:xfrm>
        </p:spPr>
        <p:txBody>
          <a:bodyPr lIns="0"/>
          <a:lstStyle>
            <a:lvl1pPr marL="0" indent="0">
              <a:buNone/>
              <a:defRPr sz="2300">
                <a:solidFill>
                  <a:schemeClr val="tx1"/>
                </a:solidFill>
              </a:defRPr>
            </a:lvl1pPr>
          </a:lstStyle>
          <a:p>
            <a:r>
              <a:rPr lang="en-AU" dirty="0" smtClean="0"/>
              <a:t>Click to add text content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27" name="Text Placehold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359999" y="800457"/>
            <a:ext cx="7586572" cy="671773"/>
          </a:xfrm>
        </p:spPr>
        <p:txBody>
          <a:bodyPr lIns="0"/>
          <a:lstStyle>
            <a:lvl1pPr marL="0" indent="0">
              <a:buNone/>
              <a:defRPr sz="2300" cap="all">
                <a:solidFill>
                  <a:schemeClr val="tx2"/>
                </a:solidFill>
              </a:defRPr>
            </a:lvl1pPr>
          </a:lstStyle>
          <a:p>
            <a:pPr lvl="0"/>
            <a:r>
              <a:rPr lang="en-AU" dirty="0" smtClean="0"/>
              <a:t>CLICK TO ADD HEAD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265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/>
              <a:pPr/>
              <a:t>‹#›</a:t>
            </a:fld>
            <a:endParaRPr lang="en-US" sz="700" dirty="0"/>
          </a:p>
        </p:txBody>
      </p:sp>
      <p:pic>
        <p:nvPicPr>
          <p:cNvPr id="11" name="Picture 33" descr="REANNZ_logo_RGB.ai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3" y="4703763"/>
            <a:ext cx="69215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ooter Placeholder 4"/>
          <p:cNvSpPr txBox="1">
            <a:spLocks/>
          </p:cNvSpPr>
          <p:nvPr userDrawn="1"/>
        </p:nvSpPr>
        <p:spPr bwMode="auto">
          <a:xfrm>
            <a:off x="876300" y="4757738"/>
            <a:ext cx="47434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700" dirty="0" smtClean="0">
                <a:solidFill>
                  <a:srgbClr val="3C3C3E"/>
                </a:solidFill>
              </a:rPr>
              <a:t>Faucet Conference 2017-10-20</a:t>
            </a:r>
          </a:p>
          <a:p>
            <a:endParaRPr lang="en-US" sz="700" dirty="0">
              <a:solidFill>
                <a:srgbClr val="3C3C3E"/>
              </a:solidFill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60363" y="4679950"/>
            <a:ext cx="8423275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971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5" r:id="rId3"/>
    <p:sldLayoutId id="2147483696" r:id="rId4"/>
    <p:sldLayoutId id="214748369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8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0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843" y="0"/>
            <a:ext cx="9299891" cy="5231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85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Faucet Conference 2017-10-20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Philosophy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10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State</a:t>
            </a:r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59999" y="1472230"/>
            <a:ext cx="8399371" cy="2984863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Persistent state is stored in configuration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Everything else is ephemeral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/>
              <a:t>Next hop </a:t>
            </a:r>
            <a:r>
              <a:rPr lang="en-US" sz="2000" dirty="0" smtClean="0"/>
              <a:t>resolution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/>
              <a:t>L2 </a:t>
            </a:r>
            <a:r>
              <a:rPr lang="en-US" sz="2000" dirty="0" smtClean="0"/>
              <a:t>Learning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If in doubt throw it out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8260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Faucet Conference 2017-10-20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Philosophy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11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Configuration</a:t>
            </a:r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60000" y="1661886"/>
            <a:ext cx="8399370" cy="2984863"/>
          </a:xfrm>
        </p:spPr>
        <p:txBody>
          <a:bodyPr/>
          <a:lstStyle/>
          <a:p>
            <a:r>
              <a:rPr lang="en-US" dirty="0" smtClean="0"/>
              <a:t>Changing configuration breaks peoples networks</a:t>
            </a:r>
            <a:r>
              <a:rPr lang="mr-IN" dirty="0" smtClean="0"/>
              <a:t>–</a:t>
            </a:r>
            <a:r>
              <a:rPr lang="en-US" dirty="0" smtClean="0"/>
              <a:t>so we should* get it right the first time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z="2000" dirty="0" smtClean="0"/>
              <a:t>* Probably won’t</a:t>
            </a:r>
          </a:p>
        </p:txBody>
      </p:sp>
    </p:spTree>
    <p:extLst>
      <p:ext uri="{BB962C8B-B14F-4D97-AF65-F5344CB8AC3E}">
        <p14:creationId xmlns:p14="http://schemas.microsoft.com/office/powerpoint/2010/main" val="147668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0" y="0"/>
            <a:ext cx="7102795" cy="5162119"/>
          </a:xfrm>
          <a:custGeom>
            <a:avLst/>
            <a:gdLst>
              <a:gd name="connsiteX0" fmla="*/ 0 w 7915774"/>
              <a:gd name="connsiteY0" fmla="*/ 0 h 6881381"/>
              <a:gd name="connsiteX1" fmla="*/ 7915774 w 7915774"/>
              <a:gd name="connsiteY1" fmla="*/ 9845 h 6881381"/>
              <a:gd name="connsiteX2" fmla="*/ 4676608 w 7915774"/>
              <a:gd name="connsiteY2" fmla="*/ 6871536 h 6881381"/>
              <a:gd name="connsiteX3" fmla="*/ 19690 w 7915774"/>
              <a:gd name="connsiteY3" fmla="*/ 6881381 h 6881381"/>
              <a:gd name="connsiteX4" fmla="*/ 0 w 7915774"/>
              <a:gd name="connsiteY4" fmla="*/ 0 h 6881381"/>
              <a:gd name="connsiteX0" fmla="*/ 0 w 8974901"/>
              <a:gd name="connsiteY0" fmla="*/ 0 h 6892670"/>
              <a:gd name="connsiteX1" fmla="*/ 8974901 w 8974901"/>
              <a:gd name="connsiteY1" fmla="*/ 21134 h 6892670"/>
              <a:gd name="connsiteX2" fmla="*/ 5735735 w 8974901"/>
              <a:gd name="connsiteY2" fmla="*/ 6882825 h 6892670"/>
              <a:gd name="connsiteX3" fmla="*/ 1078817 w 8974901"/>
              <a:gd name="connsiteY3" fmla="*/ 6892670 h 6892670"/>
              <a:gd name="connsiteX4" fmla="*/ 0 w 8974901"/>
              <a:gd name="connsiteY4" fmla="*/ 0 h 6892670"/>
              <a:gd name="connsiteX0" fmla="*/ 0 w 8974901"/>
              <a:gd name="connsiteY0" fmla="*/ 0 h 6882825"/>
              <a:gd name="connsiteX1" fmla="*/ 8974901 w 8974901"/>
              <a:gd name="connsiteY1" fmla="*/ 21134 h 6882825"/>
              <a:gd name="connsiteX2" fmla="*/ 5735735 w 8974901"/>
              <a:gd name="connsiteY2" fmla="*/ 6882825 h 6882825"/>
              <a:gd name="connsiteX3" fmla="*/ 51785 w 8974901"/>
              <a:gd name="connsiteY3" fmla="*/ 6864447 h 6882825"/>
              <a:gd name="connsiteX4" fmla="*/ 0 w 8974901"/>
              <a:gd name="connsiteY4" fmla="*/ 0 h 6882825"/>
              <a:gd name="connsiteX0" fmla="*/ 0 w 8974901"/>
              <a:gd name="connsiteY0" fmla="*/ 0 h 6882825"/>
              <a:gd name="connsiteX1" fmla="*/ 8974901 w 8974901"/>
              <a:gd name="connsiteY1" fmla="*/ 21134 h 6882825"/>
              <a:gd name="connsiteX2" fmla="*/ 5735735 w 8974901"/>
              <a:gd name="connsiteY2" fmla="*/ 6882825 h 6882825"/>
              <a:gd name="connsiteX3" fmla="*/ 3643 w 8974901"/>
              <a:gd name="connsiteY3" fmla="*/ 6881381 h 6882825"/>
              <a:gd name="connsiteX4" fmla="*/ 0 w 8974901"/>
              <a:gd name="connsiteY4" fmla="*/ 0 h 6882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4901" h="6882825">
                <a:moveTo>
                  <a:pt x="0" y="0"/>
                </a:moveTo>
                <a:lnTo>
                  <a:pt x="8974901" y="21134"/>
                </a:lnTo>
                <a:lnTo>
                  <a:pt x="5735735" y="6882825"/>
                </a:lnTo>
                <a:lnTo>
                  <a:pt x="3643" y="6881381"/>
                </a:lnTo>
                <a:cubicBezTo>
                  <a:pt x="-2920" y="4590869"/>
                  <a:pt x="6563" y="2300357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solidFill>
              <a:srgbClr val="B8C1C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814" y="-29291"/>
            <a:ext cx="9386887" cy="5280124"/>
          </a:xfrm>
          <a:prstGeom prst="rect">
            <a:avLst/>
          </a:prstGeom>
        </p:spPr>
      </p:pic>
      <p:sp>
        <p:nvSpPr>
          <p:cNvPr id="4" name="Freeform 3"/>
          <p:cNvSpPr/>
          <p:nvPr/>
        </p:nvSpPr>
        <p:spPr>
          <a:xfrm>
            <a:off x="-20619" y="-8468"/>
            <a:ext cx="7102795" cy="5162119"/>
          </a:xfrm>
          <a:custGeom>
            <a:avLst/>
            <a:gdLst>
              <a:gd name="connsiteX0" fmla="*/ 0 w 7915774"/>
              <a:gd name="connsiteY0" fmla="*/ 0 h 6881381"/>
              <a:gd name="connsiteX1" fmla="*/ 7915774 w 7915774"/>
              <a:gd name="connsiteY1" fmla="*/ 9845 h 6881381"/>
              <a:gd name="connsiteX2" fmla="*/ 4676608 w 7915774"/>
              <a:gd name="connsiteY2" fmla="*/ 6871536 h 6881381"/>
              <a:gd name="connsiteX3" fmla="*/ 19690 w 7915774"/>
              <a:gd name="connsiteY3" fmla="*/ 6881381 h 6881381"/>
              <a:gd name="connsiteX4" fmla="*/ 0 w 7915774"/>
              <a:gd name="connsiteY4" fmla="*/ 0 h 6881381"/>
              <a:gd name="connsiteX0" fmla="*/ 0 w 8974901"/>
              <a:gd name="connsiteY0" fmla="*/ 0 h 6892670"/>
              <a:gd name="connsiteX1" fmla="*/ 8974901 w 8974901"/>
              <a:gd name="connsiteY1" fmla="*/ 21134 h 6892670"/>
              <a:gd name="connsiteX2" fmla="*/ 5735735 w 8974901"/>
              <a:gd name="connsiteY2" fmla="*/ 6882825 h 6892670"/>
              <a:gd name="connsiteX3" fmla="*/ 1078817 w 8974901"/>
              <a:gd name="connsiteY3" fmla="*/ 6892670 h 6892670"/>
              <a:gd name="connsiteX4" fmla="*/ 0 w 8974901"/>
              <a:gd name="connsiteY4" fmla="*/ 0 h 6892670"/>
              <a:gd name="connsiteX0" fmla="*/ 0 w 8974901"/>
              <a:gd name="connsiteY0" fmla="*/ 0 h 6882825"/>
              <a:gd name="connsiteX1" fmla="*/ 8974901 w 8974901"/>
              <a:gd name="connsiteY1" fmla="*/ 21134 h 6882825"/>
              <a:gd name="connsiteX2" fmla="*/ 5735735 w 8974901"/>
              <a:gd name="connsiteY2" fmla="*/ 6882825 h 6882825"/>
              <a:gd name="connsiteX3" fmla="*/ 51785 w 8974901"/>
              <a:gd name="connsiteY3" fmla="*/ 6864447 h 6882825"/>
              <a:gd name="connsiteX4" fmla="*/ 0 w 8974901"/>
              <a:gd name="connsiteY4" fmla="*/ 0 h 6882825"/>
              <a:gd name="connsiteX0" fmla="*/ 0 w 8974901"/>
              <a:gd name="connsiteY0" fmla="*/ 0 h 6882825"/>
              <a:gd name="connsiteX1" fmla="*/ 8974901 w 8974901"/>
              <a:gd name="connsiteY1" fmla="*/ 21134 h 6882825"/>
              <a:gd name="connsiteX2" fmla="*/ 5735735 w 8974901"/>
              <a:gd name="connsiteY2" fmla="*/ 6882825 h 6882825"/>
              <a:gd name="connsiteX3" fmla="*/ 3643 w 8974901"/>
              <a:gd name="connsiteY3" fmla="*/ 6881381 h 6882825"/>
              <a:gd name="connsiteX4" fmla="*/ 0 w 8974901"/>
              <a:gd name="connsiteY4" fmla="*/ 0 h 6882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4901" h="6882825">
                <a:moveTo>
                  <a:pt x="0" y="0"/>
                </a:moveTo>
                <a:lnTo>
                  <a:pt x="8974901" y="21134"/>
                </a:lnTo>
                <a:lnTo>
                  <a:pt x="5735735" y="6882825"/>
                </a:lnTo>
                <a:lnTo>
                  <a:pt x="3643" y="6881381"/>
                </a:lnTo>
                <a:cubicBezTo>
                  <a:pt x="-2920" y="4590869"/>
                  <a:pt x="6563" y="2300357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solidFill>
              <a:srgbClr val="B8C1C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60000" y="1608807"/>
            <a:ext cx="8229600" cy="1001964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313231"/>
                </a:solidFill>
                <a:latin typeface="Arial"/>
                <a:ea typeface="+mj-ea"/>
                <a:cs typeface="+mj-cs"/>
              </a:defRPr>
            </a:lvl1pPr>
          </a:lstStyle>
          <a:p>
            <a:pPr>
              <a:lnSpc>
                <a:spcPts val="3800"/>
              </a:lnSpc>
            </a:pPr>
            <a:r>
              <a:rPr lang="en-AU" sz="4200" cap="all" dirty="0" smtClean="0">
                <a:solidFill>
                  <a:schemeClr val="tx1"/>
                </a:solidFill>
              </a:rPr>
              <a:t>Control Channel </a:t>
            </a:r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360000" y="2619842"/>
            <a:ext cx="8164800" cy="479822"/>
          </a:xfrm>
          <a:prstGeom prst="rect">
            <a:avLst/>
          </a:prstGeom>
        </p:spPr>
        <p:txBody>
          <a:bodyPr lIns="0" anchor="t">
            <a:noAutofit/>
          </a:bodyPr>
          <a:lstStyle>
            <a:lvl1pPr marL="0" indent="0" algn="l" defTabSz="457200" rtl="0" eaLnBrk="1" latinLnBrk="0" hangingPunct="1">
              <a:lnSpc>
                <a:spcPts val="2400"/>
              </a:lnSpc>
              <a:spcBef>
                <a:spcPct val="20000"/>
              </a:spcBef>
              <a:buFont typeface="Arial"/>
              <a:buNone/>
              <a:defRPr sz="2100" b="0" i="0" kern="1200" cap="all">
                <a:solidFill>
                  <a:srgbClr val="00ADE1"/>
                </a:solidFill>
                <a:latin typeface="Arial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AU" sz="2000" cap="non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32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Faucet Conference 2017-10-20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Control Channel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13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Risk of drowning</a:t>
            </a:r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59999" y="1661886"/>
            <a:ext cx="8399371" cy="2984863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Ideally no network traffic would ever</a:t>
            </a:r>
            <a:r>
              <a:rPr lang="en-US" dirty="0"/>
              <a:t> </a:t>
            </a:r>
            <a:r>
              <a:rPr lang="en-US" dirty="0" smtClean="0"/>
              <a:t>touch control channel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Unfortunately, we do have to look at some packets sometimes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Controller cannot fix an overwhelmed control channel</a:t>
            </a:r>
          </a:p>
        </p:txBody>
      </p:sp>
    </p:spTree>
    <p:extLst>
      <p:ext uri="{BB962C8B-B14F-4D97-AF65-F5344CB8AC3E}">
        <p14:creationId xmlns:p14="http://schemas.microsoft.com/office/powerpoint/2010/main" val="121533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Faucet Conference 2017-10-20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Control Channel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14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Rate-Limiting</a:t>
            </a:r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59999" y="1661886"/>
            <a:ext cx="6020239" cy="2984863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CP traffic rate-limited at controller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Ideally would be done on </a:t>
            </a:r>
            <a:r>
              <a:rPr lang="en-US" dirty="0" smtClean="0"/>
              <a:t>switch</a:t>
            </a:r>
          </a:p>
        </p:txBody>
      </p:sp>
    </p:spTree>
    <p:extLst>
      <p:ext uri="{BB962C8B-B14F-4D97-AF65-F5344CB8AC3E}">
        <p14:creationId xmlns:p14="http://schemas.microsoft.com/office/powerpoint/2010/main" val="95579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Faucet Conference 2017-10-20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Control Channel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15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Solution (</a:t>
            </a:r>
            <a:r>
              <a:rPr lang="en-US" dirty="0" err="1" smtClean="0"/>
              <a:t>ToDO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59999" y="1661886"/>
            <a:ext cx="8399371" cy="2984863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Network traffic to the CP comes via a second channel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Auxiliary channels not necessary, just forward packets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/>
              <a:t>No guarantee Auxiliary channels would save you</a:t>
            </a:r>
          </a:p>
        </p:txBody>
      </p:sp>
    </p:spTree>
    <p:extLst>
      <p:ext uri="{BB962C8B-B14F-4D97-AF65-F5344CB8AC3E}">
        <p14:creationId xmlns:p14="http://schemas.microsoft.com/office/powerpoint/2010/main" val="154058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318000" y="0"/>
            <a:ext cx="4826000" cy="5143500"/>
          </a:xfrm>
          <a:prstGeom prst="rect">
            <a:avLst/>
          </a:prstGeom>
        </p:spPr>
      </p:pic>
      <p:sp>
        <p:nvSpPr>
          <p:cNvPr id="5" name="Freeform 4"/>
          <p:cNvSpPr/>
          <p:nvPr/>
        </p:nvSpPr>
        <p:spPr>
          <a:xfrm>
            <a:off x="0" y="0"/>
            <a:ext cx="7102795" cy="5162119"/>
          </a:xfrm>
          <a:custGeom>
            <a:avLst/>
            <a:gdLst>
              <a:gd name="connsiteX0" fmla="*/ 0 w 7915774"/>
              <a:gd name="connsiteY0" fmla="*/ 0 h 6881381"/>
              <a:gd name="connsiteX1" fmla="*/ 7915774 w 7915774"/>
              <a:gd name="connsiteY1" fmla="*/ 9845 h 6881381"/>
              <a:gd name="connsiteX2" fmla="*/ 4676608 w 7915774"/>
              <a:gd name="connsiteY2" fmla="*/ 6871536 h 6881381"/>
              <a:gd name="connsiteX3" fmla="*/ 19690 w 7915774"/>
              <a:gd name="connsiteY3" fmla="*/ 6881381 h 6881381"/>
              <a:gd name="connsiteX4" fmla="*/ 0 w 7915774"/>
              <a:gd name="connsiteY4" fmla="*/ 0 h 6881381"/>
              <a:gd name="connsiteX0" fmla="*/ 0 w 8974901"/>
              <a:gd name="connsiteY0" fmla="*/ 0 h 6892670"/>
              <a:gd name="connsiteX1" fmla="*/ 8974901 w 8974901"/>
              <a:gd name="connsiteY1" fmla="*/ 21134 h 6892670"/>
              <a:gd name="connsiteX2" fmla="*/ 5735735 w 8974901"/>
              <a:gd name="connsiteY2" fmla="*/ 6882825 h 6892670"/>
              <a:gd name="connsiteX3" fmla="*/ 1078817 w 8974901"/>
              <a:gd name="connsiteY3" fmla="*/ 6892670 h 6892670"/>
              <a:gd name="connsiteX4" fmla="*/ 0 w 8974901"/>
              <a:gd name="connsiteY4" fmla="*/ 0 h 6892670"/>
              <a:gd name="connsiteX0" fmla="*/ 0 w 8974901"/>
              <a:gd name="connsiteY0" fmla="*/ 0 h 6882825"/>
              <a:gd name="connsiteX1" fmla="*/ 8974901 w 8974901"/>
              <a:gd name="connsiteY1" fmla="*/ 21134 h 6882825"/>
              <a:gd name="connsiteX2" fmla="*/ 5735735 w 8974901"/>
              <a:gd name="connsiteY2" fmla="*/ 6882825 h 6882825"/>
              <a:gd name="connsiteX3" fmla="*/ 51785 w 8974901"/>
              <a:gd name="connsiteY3" fmla="*/ 6864447 h 6882825"/>
              <a:gd name="connsiteX4" fmla="*/ 0 w 8974901"/>
              <a:gd name="connsiteY4" fmla="*/ 0 h 6882825"/>
              <a:gd name="connsiteX0" fmla="*/ 0 w 8974901"/>
              <a:gd name="connsiteY0" fmla="*/ 0 h 6882825"/>
              <a:gd name="connsiteX1" fmla="*/ 8974901 w 8974901"/>
              <a:gd name="connsiteY1" fmla="*/ 21134 h 6882825"/>
              <a:gd name="connsiteX2" fmla="*/ 5735735 w 8974901"/>
              <a:gd name="connsiteY2" fmla="*/ 6882825 h 6882825"/>
              <a:gd name="connsiteX3" fmla="*/ 3643 w 8974901"/>
              <a:gd name="connsiteY3" fmla="*/ 6881381 h 6882825"/>
              <a:gd name="connsiteX4" fmla="*/ 0 w 8974901"/>
              <a:gd name="connsiteY4" fmla="*/ 0 h 6882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4901" h="6882825">
                <a:moveTo>
                  <a:pt x="0" y="0"/>
                </a:moveTo>
                <a:lnTo>
                  <a:pt x="8974901" y="21134"/>
                </a:lnTo>
                <a:lnTo>
                  <a:pt x="5735735" y="6882825"/>
                </a:lnTo>
                <a:lnTo>
                  <a:pt x="3643" y="6881381"/>
                </a:lnTo>
                <a:cubicBezTo>
                  <a:pt x="-2920" y="4590869"/>
                  <a:pt x="6563" y="2300357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solidFill>
              <a:srgbClr val="B8C1C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60000" y="1608807"/>
            <a:ext cx="8229600" cy="1001964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313231"/>
                </a:solidFill>
                <a:latin typeface="Arial"/>
                <a:ea typeface="+mj-ea"/>
                <a:cs typeface="+mj-cs"/>
              </a:defRPr>
            </a:lvl1pPr>
          </a:lstStyle>
          <a:p>
            <a:pPr>
              <a:lnSpc>
                <a:spcPts val="3800"/>
              </a:lnSpc>
            </a:pPr>
            <a:r>
              <a:rPr lang="en-AU" sz="4200" cap="all" dirty="0" smtClean="0">
                <a:solidFill>
                  <a:schemeClr val="tx1"/>
                </a:solidFill>
              </a:rPr>
              <a:t>Tests</a:t>
            </a:r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360000" y="2619842"/>
            <a:ext cx="8164800" cy="479822"/>
          </a:xfrm>
          <a:prstGeom prst="rect">
            <a:avLst/>
          </a:prstGeom>
        </p:spPr>
        <p:txBody>
          <a:bodyPr lIns="0" anchor="t">
            <a:noAutofit/>
          </a:bodyPr>
          <a:lstStyle>
            <a:lvl1pPr marL="0" indent="0" algn="l" defTabSz="457200" rtl="0" eaLnBrk="1" latinLnBrk="0" hangingPunct="1">
              <a:lnSpc>
                <a:spcPts val="2400"/>
              </a:lnSpc>
              <a:spcBef>
                <a:spcPct val="20000"/>
              </a:spcBef>
              <a:buFont typeface="Arial"/>
              <a:buNone/>
              <a:defRPr sz="2100" b="0" i="0" kern="1200" cap="all">
                <a:solidFill>
                  <a:srgbClr val="00ADE1"/>
                </a:solidFill>
                <a:latin typeface="Arial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AU" sz="2000" cap="non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77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Faucet Conference 2017-10-20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Tests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17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Unit tests and Integration tests</a:t>
            </a:r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59999" y="1595477"/>
            <a:ext cx="6020239" cy="2984863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We have good integration tests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/>
              <a:t>Sometimes called unit tests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We have some unit tests</a:t>
            </a:r>
            <a:endParaRPr lang="en-US" dirty="0"/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/>
              <a:t>This needs to improve</a:t>
            </a:r>
          </a:p>
        </p:txBody>
      </p:sp>
    </p:spTree>
    <p:extLst>
      <p:ext uri="{BB962C8B-B14F-4D97-AF65-F5344CB8AC3E}">
        <p14:creationId xmlns:p14="http://schemas.microsoft.com/office/powerpoint/2010/main" val="23902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Faucet Conference 2017-10-20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Tests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18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Integration tests</a:t>
            </a:r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59999" y="1526380"/>
            <a:ext cx="8424001" cy="2984863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Tests whole system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Focus on thoroughness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Slow to </a:t>
            </a:r>
            <a:r>
              <a:rPr lang="en-US" dirty="0" smtClean="0"/>
              <a:t>run (around 30 minutes)</a:t>
            </a:r>
            <a:endParaRPr lang="en-US" dirty="0" smtClean="0"/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Likely to overtake core code for</a:t>
            </a:r>
            <a:r>
              <a:rPr lang="en-US" dirty="0"/>
              <a:t> </a:t>
            </a:r>
            <a:r>
              <a:rPr lang="en-US" dirty="0" smtClean="0"/>
              <a:t>total lines soon</a:t>
            </a:r>
          </a:p>
        </p:txBody>
      </p:sp>
    </p:spTree>
    <p:extLst>
      <p:ext uri="{BB962C8B-B14F-4D97-AF65-F5344CB8AC3E}">
        <p14:creationId xmlns:p14="http://schemas.microsoft.com/office/powerpoint/2010/main" val="61066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Faucet Conference 2017-10-20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Tests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19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Unit tests</a:t>
            </a:r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59999" y="1661886"/>
            <a:ext cx="6020239" cy="2984863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Aid development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Focus on accessibility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Quick to run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T</a:t>
            </a:r>
            <a:r>
              <a:rPr lang="en-US" dirty="0" smtClean="0"/>
              <a:t>rivial to write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Need a lot of work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6413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4" y="0"/>
            <a:ext cx="7701596" cy="5153651"/>
          </a:xfrm>
          <a:prstGeom prst="rect">
            <a:avLst/>
          </a:prstGeom>
        </p:spPr>
      </p:pic>
      <p:sp>
        <p:nvSpPr>
          <p:cNvPr id="4" name="Freeform 3"/>
          <p:cNvSpPr/>
          <p:nvPr/>
        </p:nvSpPr>
        <p:spPr>
          <a:xfrm>
            <a:off x="-20619" y="-8468"/>
            <a:ext cx="7102795" cy="5162119"/>
          </a:xfrm>
          <a:custGeom>
            <a:avLst/>
            <a:gdLst>
              <a:gd name="connsiteX0" fmla="*/ 0 w 7915774"/>
              <a:gd name="connsiteY0" fmla="*/ 0 h 6881381"/>
              <a:gd name="connsiteX1" fmla="*/ 7915774 w 7915774"/>
              <a:gd name="connsiteY1" fmla="*/ 9845 h 6881381"/>
              <a:gd name="connsiteX2" fmla="*/ 4676608 w 7915774"/>
              <a:gd name="connsiteY2" fmla="*/ 6871536 h 6881381"/>
              <a:gd name="connsiteX3" fmla="*/ 19690 w 7915774"/>
              <a:gd name="connsiteY3" fmla="*/ 6881381 h 6881381"/>
              <a:gd name="connsiteX4" fmla="*/ 0 w 7915774"/>
              <a:gd name="connsiteY4" fmla="*/ 0 h 6881381"/>
              <a:gd name="connsiteX0" fmla="*/ 0 w 8974901"/>
              <a:gd name="connsiteY0" fmla="*/ 0 h 6892670"/>
              <a:gd name="connsiteX1" fmla="*/ 8974901 w 8974901"/>
              <a:gd name="connsiteY1" fmla="*/ 21134 h 6892670"/>
              <a:gd name="connsiteX2" fmla="*/ 5735735 w 8974901"/>
              <a:gd name="connsiteY2" fmla="*/ 6882825 h 6892670"/>
              <a:gd name="connsiteX3" fmla="*/ 1078817 w 8974901"/>
              <a:gd name="connsiteY3" fmla="*/ 6892670 h 6892670"/>
              <a:gd name="connsiteX4" fmla="*/ 0 w 8974901"/>
              <a:gd name="connsiteY4" fmla="*/ 0 h 6892670"/>
              <a:gd name="connsiteX0" fmla="*/ 0 w 8974901"/>
              <a:gd name="connsiteY0" fmla="*/ 0 h 6882825"/>
              <a:gd name="connsiteX1" fmla="*/ 8974901 w 8974901"/>
              <a:gd name="connsiteY1" fmla="*/ 21134 h 6882825"/>
              <a:gd name="connsiteX2" fmla="*/ 5735735 w 8974901"/>
              <a:gd name="connsiteY2" fmla="*/ 6882825 h 6882825"/>
              <a:gd name="connsiteX3" fmla="*/ 51785 w 8974901"/>
              <a:gd name="connsiteY3" fmla="*/ 6864447 h 6882825"/>
              <a:gd name="connsiteX4" fmla="*/ 0 w 8974901"/>
              <a:gd name="connsiteY4" fmla="*/ 0 h 6882825"/>
              <a:gd name="connsiteX0" fmla="*/ 0 w 8974901"/>
              <a:gd name="connsiteY0" fmla="*/ 0 h 6882825"/>
              <a:gd name="connsiteX1" fmla="*/ 8974901 w 8974901"/>
              <a:gd name="connsiteY1" fmla="*/ 21134 h 6882825"/>
              <a:gd name="connsiteX2" fmla="*/ 5735735 w 8974901"/>
              <a:gd name="connsiteY2" fmla="*/ 6882825 h 6882825"/>
              <a:gd name="connsiteX3" fmla="*/ 3643 w 8974901"/>
              <a:gd name="connsiteY3" fmla="*/ 6881381 h 6882825"/>
              <a:gd name="connsiteX4" fmla="*/ 0 w 8974901"/>
              <a:gd name="connsiteY4" fmla="*/ 0 h 6882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4901" h="6882825">
                <a:moveTo>
                  <a:pt x="0" y="0"/>
                </a:moveTo>
                <a:lnTo>
                  <a:pt x="8974901" y="21134"/>
                </a:lnTo>
                <a:lnTo>
                  <a:pt x="5735735" y="6882825"/>
                </a:lnTo>
                <a:lnTo>
                  <a:pt x="3643" y="6881381"/>
                </a:lnTo>
                <a:cubicBezTo>
                  <a:pt x="-2920" y="4590869"/>
                  <a:pt x="6563" y="2300357"/>
                  <a:pt x="0" y="0"/>
                </a:cubicBezTo>
                <a:close/>
              </a:path>
            </a:pathLst>
          </a:custGeom>
          <a:solidFill>
            <a:srgbClr val="15ABDE"/>
          </a:solidFill>
          <a:ln>
            <a:solidFill>
              <a:srgbClr val="14A4D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51872" y="1378512"/>
            <a:ext cx="5602456" cy="1595660"/>
          </a:xfrm>
          <a:prstGeom prst="rect">
            <a:avLst/>
          </a:prstGeom>
          <a:noFill/>
        </p:spPr>
        <p:txBody>
          <a:bodyPr lIns="0" anchor="t">
            <a:noAutofit/>
          </a:bodyPr>
          <a:lstStyle>
            <a:lvl1pPr algn="l" defTabSz="457200" rtl="0" eaLnBrk="1" latinLnBrk="0" hangingPunct="1">
              <a:lnSpc>
                <a:spcPts val="5200"/>
              </a:lnSpc>
              <a:spcBef>
                <a:spcPct val="0"/>
              </a:spcBef>
              <a:buNone/>
              <a:defRPr sz="5600" kern="1200" cap="all">
                <a:solidFill>
                  <a:schemeClr val="bg1"/>
                </a:solidFill>
                <a:latin typeface=""/>
                <a:ea typeface="+mj-ea"/>
                <a:cs typeface="+mj-cs"/>
              </a:defRPr>
            </a:lvl1pPr>
          </a:lstStyle>
          <a:p>
            <a:pPr>
              <a:lnSpc>
                <a:spcPts val="3800"/>
              </a:lnSpc>
            </a:pPr>
            <a:r>
              <a:rPr lang="en-AU" sz="4200" dirty="0" smtClean="0">
                <a:latin typeface="Arial"/>
              </a:rPr>
              <a:t>Faucet Architecture</a:t>
            </a:r>
            <a:endParaRPr lang="en-US" sz="4200" dirty="0">
              <a:latin typeface="Arial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44272" y="2899174"/>
            <a:ext cx="5623640" cy="958148"/>
          </a:xfrm>
          <a:prstGeom prst="rect">
            <a:avLst/>
          </a:prstGeom>
        </p:spPr>
        <p:txBody>
          <a:bodyPr lIns="0" anchor="t">
            <a:noAutofit/>
          </a:bodyPr>
          <a:lstStyle>
            <a:lvl1pPr marL="0" indent="0" algn="l" defTabSz="457200" rtl="0" eaLnBrk="1" latinLnBrk="0" hangingPunct="1">
              <a:lnSpc>
                <a:spcPts val="2500"/>
              </a:lnSpc>
              <a:spcBef>
                <a:spcPts val="0"/>
              </a:spcBef>
              <a:buFont typeface="Arial"/>
              <a:buNone/>
              <a:defRPr sz="2600" kern="1200" cap="all">
                <a:solidFill>
                  <a:schemeClr val="bg1"/>
                </a:solidFill>
                <a:latin typeface="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latin typeface="Arial"/>
              </a:rPr>
              <a:t>And future direction</a:t>
            </a:r>
            <a:endParaRPr lang="en-US" sz="2000" dirty="0">
              <a:latin typeface="Arial"/>
            </a:endParaRPr>
          </a:p>
        </p:txBody>
      </p:sp>
      <p:pic>
        <p:nvPicPr>
          <p:cNvPr id="9" name="Picture 8" descr="REANNZ_logo_NZ white_RGB.ai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25" y="4474038"/>
            <a:ext cx="1259840" cy="525780"/>
          </a:xfrm>
          <a:prstGeom prst="rect">
            <a:avLst/>
          </a:prstGeom>
        </p:spPr>
      </p:pic>
      <p:sp>
        <p:nvSpPr>
          <p:cNvPr id="10" name="Date Placeholder 3"/>
          <p:cNvSpPr txBox="1">
            <a:spLocks/>
          </p:cNvSpPr>
          <p:nvPr/>
        </p:nvSpPr>
        <p:spPr>
          <a:xfrm>
            <a:off x="357856" y="946811"/>
            <a:ext cx="2133600" cy="273844"/>
          </a:xfrm>
          <a:prstGeom prst="rect">
            <a:avLst/>
          </a:prstGeom>
          <a:noFill/>
        </p:spPr>
        <p:txBody>
          <a:bodyPr lIns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cap="all" dirty="0" smtClean="0">
                <a:latin typeface="Arial"/>
                <a:cs typeface="Arial"/>
              </a:rPr>
              <a:t>20 OCTOBER 2017</a:t>
            </a:r>
            <a:endParaRPr lang="en-US" sz="1100" cap="all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2468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425" y="-464560"/>
            <a:ext cx="5048449" cy="6648625"/>
          </a:xfrm>
          <a:prstGeom prst="rect">
            <a:avLst/>
          </a:prstGeom>
        </p:spPr>
      </p:pic>
      <p:sp>
        <p:nvSpPr>
          <p:cNvPr id="5" name="Freeform 4"/>
          <p:cNvSpPr/>
          <p:nvPr/>
        </p:nvSpPr>
        <p:spPr>
          <a:xfrm>
            <a:off x="0" y="0"/>
            <a:ext cx="7102795" cy="5162119"/>
          </a:xfrm>
          <a:custGeom>
            <a:avLst/>
            <a:gdLst>
              <a:gd name="connsiteX0" fmla="*/ 0 w 7915774"/>
              <a:gd name="connsiteY0" fmla="*/ 0 h 6881381"/>
              <a:gd name="connsiteX1" fmla="*/ 7915774 w 7915774"/>
              <a:gd name="connsiteY1" fmla="*/ 9845 h 6881381"/>
              <a:gd name="connsiteX2" fmla="*/ 4676608 w 7915774"/>
              <a:gd name="connsiteY2" fmla="*/ 6871536 h 6881381"/>
              <a:gd name="connsiteX3" fmla="*/ 19690 w 7915774"/>
              <a:gd name="connsiteY3" fmla="*/ 6881381 h 6881381"/>
              <a:gd name="connsiteX4" fmla="*/ 0 w 7915774"/>
              <a:gd name="connsiteY4" fmla="*/ 0 h 6881381"/>
              <a:gd name="connsiteX0" fmla="*/ 0 w 8974901"/>
              <a:gd name="connsiteY0" fmla="*/ 0 h 6892670"/>
              <a:gd name="connsiteX1" fmla="*/ 8974901 w 8974901"/>
              <a:gd name="connsiteY1" fmla="*/ 21134 h 6892670"/>
              <a:gd name="connsiteX2" fmla="*/ 5735735 w 8974901"/>
              <a:gd name="connsiteY2" fmla="*/ 6882825 h 6892670"/>
              <a:gd name="connsiteX3" fmla="*/ 1078817 w 8974901"/>
              <a:gd name="connsiteY3" fmla="*/ 6892670 h 6892670"/>
              <a:gd name="connsiteX4" fmla="*/ 0 w 8974901"/>
              <a:gd name="connsiteY4" fmla="*/ 0 h 6892670"/>
              <a:gd name="connsiteX0" fmla="*/ 0 w 8974901"/>
              <a:gd name="connsiteY0" fmla="*/ 0 h 6882825"/>
              <a:gd name="connsiteX1" fmla="*/ 8974901 w 8974901"/>
              <a:gd name="connsiteY1" fmla="*/ 21134 h 6882825"/>
              <a:gd name="connsiteX2" fmla="*/ 5735735 w 8974901"/>
              <a:gd name="connsiteY2" fmla="*/ 6882825 h 6882825"/>
              <a:gd name="connsiteX3" fmla="*/ 51785 w 8974901"/>
              <a:gd name="connsiteY3" fmla="*/ 6864447 h 6882825"/>
              <a:gd name="connsiteX4" fmla="*/ 0 w 8974901"/>
              <a:gd name="connsiteY4" fmla="*/ 0 h 6882825"/>
              <a:gd name="connsiteX0" fmla="*/ 0 w 8974901"/>
              <a:gd name="connsiteY0" fmla="*/ 0 h 6882825"/>
              <a:gd name="connsiteX1" fmla="*/ 8974901 w 8974901"/>
              <a:gd name="connsiteY1" fmla="*/ 21134 h 6882825"/>
              <a:gd name="connsiteX2" fmla="*/ 5735735 w 8974901"/>
              <a:gd name="connsiteY2" fmla="*/ 6882825 h 6882825"/>
              <a:gd name="connsiteX3" fmla="*/ 3643 w 8974901"/>
              <a:gd name="connsiteY3" fmla="*/ 6881381 h 6882825"/>
              <a:gd name="connsiteX4" fmla="*/ 0 w 8974901"/>
              <a:gd name="connsiteY4" fmla="*/ 0 h 6882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4901" h="6882825">
                <a:moveTo>
                  <a:pt x="0" y="0"/>
                </a:moveTo>
                <a:lnTo>
                  <a:pt x="8974901" y="21134"/>
                </a:lnTo>
                <a:lnTo>
                  <a:pt x="5735735" y="6882825"/>
                </a:lnTo>
                <a:lnTo>
                  <a:pt x="3643" y="6881381"/>
                </a:lnTo>
                <a:cubicBezTo>
                  <a:pt x="-2920" y="4590869"/>
                  <a:pt x="6563" y="2300357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solidFill>
              <a:srgbClr val="B8C1C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60000" y="1608807"/>
            <a:ext cx="8229600" cy="1001964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313231"/>
                </a:solidFill>
                <a:latin typeface="Arial"/>
                <a:ea typeface="+mj-ea"/>
                <a:cs typeface="+mj-cs"/>
              </a:defRPr>
            </a:lvl1pPr>
          </a:lstStyle>
          <a:p>
            <a:pPr>
              <a:lnSpc>
                <a:spcPts val="3800"/>
              </a:lnSpc>
            </a:pPr>
            <a:r>
              <a:rPr lang="en-AU" sz="4200" cap="all" dirty="0" smtClean="0">
                <a:solidFill>
                  <a:schemeClr val="tx1"/>
                </a:solidFill>
              </a:rPr>
              <a:t>Plumbing</a:t>
            </a:r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360000" y="2619842"/>
            <a:ext cx="8164800" cy="479822"/>
          </a:xfrm>
          <a:prstGeom prst="rect">
            <a:avLst/>
          </a:prstGeom>
        </p:spPr>
        <p:txBody>
          <a:bodyPr lIns="0" anchor="t">
            <a:noAutofit/>
          </a:bodyPr>
          <a:lstStyle>
            <a:lvl1pPr marL="0" indent="0" algn="l" defTabSz="457200" rtl="0" eaLnBrk="1" latinLnBrk="0" hangingPunct="1">
              <a:lnSpc>
                <a:spcPts val="2400"/>
              </a:lnSpc>
              <a:spcBef>
                <a:spcPct val="20000"/>
              </a:spcBef>
              <a:buFont typeface="Arial"/>
              <a:buNone/>
              <a:defRPr sz="2100" b="0" i="0" kern="1200" cap="all">
                <a:solidFill>
                  <a:srgbClr val="00ADE1"/>
                </a:solidFill>
                <a:latin typeface="Arial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AU" sz="2000" cap="none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4497169"/>
            <a:ext cx="4543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By Charles Hutchins (Flickr: 7 Bells) [CC BY 2.0 (http://</a:t>
            </a:r>
            <a:r>
              <a:rPr lang="en-US" sz="1200" dirty="0" err="1"/>
              <a:t>creativecommons.org</a:t>
            </a:r>
            <a:r>
              <a:rPr lang="en-US" sz="1200" dirty="0"/>
              <a:t>/licenses/by/2.0)], via Wikimedia Commons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133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Faucet Conference 2017-10-20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Structure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21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Faucet vs Gauge</a:t>
            </a:r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59999" y="1661886"/>
            <a:ext cx="6020239" cy="2984863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Monitoring and control are separate</a:t>
            </a:r>
            <a:br>
              <a:rPr lang="en-US" dirty="0" smtClean="0"/>
            </a:br>
            <a:r>
              <a:rPr lang="en-US" dirty="0" smtClean="0"/>
              <a:t>functions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Gauge can monitor any </a:t>
            </a:r>
            <a:r>
              <a:rPr lang="en-US" dirty="0" err="1" smtClean="0"/>
              <a:t>OpenFlow</a:t>
            </a:r>
            <a:r>
              <a:rPr lang="en-US" dirty="0" smtClean="0"/>
              <a:t> 1.3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application</a:t>
            </a:r>
          </a:p>
        </p:txBody>
      </p:sp>
    </p:spTree>
    <p:extLst>
      <p:ext uri="{BB962C8B-B14F-4D97-AF65-F5344CB8AC3E}">
        <p14:creationId xmlns:p14="http://schemas.microsoft.com/office/powerpoint/2010/main" val="18933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59998" y="1243223"/>
            <a:ext cx="4068000" cy="2244195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AU" sz="2000" dirty="0" smtClean="0"/>
              <a:t>Sticks things together</a:t>
            </a:r>
          </a:p>
          <a:p>
            <a:pPr marL="342900" indent="-342900">
              <a:buFont typeface="Arial" charset="0"/>
              <a:buChar char="•"/>
            </a:pPr>
            <a:r>
              <a:rPr lang="en-AU" sz="2000" dirty="0" smtClean="0"/>
              <a:t>Interacts with </a:t>
            </a:r>
            <a:r>
              <a:rPr lang="en-AU" sz="2000" dirty="0" err="1" smtClean="0"/>
              <a:t>Ryu</a:t>
            </a:r>
            <a:endParaRPr lang="en-AU" sz="2000" dirty="0" smtClean="0"/>
          </a:p>
          <a:p>
            <a:pPr marL="342900" indent="-342900">
              <a:buFont typeface="Arial" charset="0"/>
              <a:buChar char="•"/>
            </a:pPr>
            <a:endParaRPr lang="en-AU" sz="2000" dirty="0"/>
          </a:p>
          <a:p>
            <a:pPr lvl="2"/>
            <a:endParaRPr lang="en-AU" dirty="0"/>
          </a:p>
          <a:p>
            <a:pPr lvl="0"/>
            <a:endParaRPr lang="en-US" dirty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591358" y="1243223"/>
            <a:ext cx="4068000" cy="2244195"/>
          </a:xfrm>
        </p:spPr>
        <p:txBody>
          <a:bodyPr/>
          <a:lstStyle/>
          <a:p>
            <a:pPr lvl="2"/>
            <a:r>
              <a:rPr lang="en-AU" sz="2000" dirty="0" smtClean="0"/>
              <a:t>Logic for one </a:t>
            </a:r>
            <a:r>
              <a:rPr lang="en-AU" sz="2000" dirty="0" err="1" smtClean="0"/>
              <a:t>datapath</a:t>
            </a:r>
            <a:endParaRPr lang="en-AU" sz="2000" dirty="0" smtClean="0"/>
          </a:p>
          <a:p>
            <a:pPr lvl="2"/>
            <a:r>
              <a:rPr lang="en-AU" sz="2000" dirty="0" smtClean="0"/>
              <a:t>Little interaction with </a:t>
            </a:r>
            <a:r>
              <a:rPr lang="en-AU" sz="2000" dirty="0" err="1" smtClean="0"/>
              <a:t>Ryu</a:t>
            </a:r>
            <a:endParaRPr lang="en-AU" sz="2000" dirty="0"/>
          </a:p>
          <a:p>
            <a:pPr lvl="0"/>
            <a:endParaRPr lang="en-US" dirty="0"/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62554" y="912812"/>
            <a:ext cx="3223610" cy="330411"/>
          </a:xfrm>
        </p:spPr>
        <p:txBody>
          <a:bodyPr/>
          <a:lstStyle/>
          <a:p>
            <a:r>
              <a:rPr lang="en-US" sz="2300" dirty="0" smtClean="0"/>
              <a:t>Faucet</a:t>
            </a:r>
            <a:endParaRPr lang="en-US" sz="2300" dirty="0"/>
          </a:p>
        </p:txBody>
      </p:sp>
      <p:sp>
        <p:nvSpPr>
          <p:cNvPr id="8" name="Text Placeholder 6"/>
          <p:cNvSpPr txBox="1">
            <a:spLocks/>
          </p:cNvSpPr>
          <p:nvPr/>
        </p:nvSpPr>
        <p:spPr>
          <a:xfrm>
            <a:off x="4624588" y="912812"/>
            <a:ext cx="3223610" cy="330411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ts val="1800"/>
              </a:lnSpc>
              <a:spcBef>
                <a:spcPct val="20000"/>
              </a:spcBef>
              <a:buFont typeface="Arial" pitchFamily="34" charset="0"/>
              <a:buNone/>
              <a:defRPr sz="1600" kern="1200" cap="all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300" dirty="0" smtClean="0"/>
              <a:t>Valve</a:t>
            </a: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379668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Faucet Conference 2017-10-20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Structure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23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Gauge vs Watcher</a:t>
            </a:r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59999" y="1661886"/>
            <a:ext cx="6020239" cy="2984863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Similar structure to Faucet and Valve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A Watcher is the logic to monitor a</a:t>
            </a:r>
            <a:r>
              <a:rPr lang="en-US" dirty="0"/>
              <a:t> </a:t>
            </a:r>
            <a:r>
              <a:rPr lang="en-US" dirty="0" smtClean="0"/>
              <a:t>single statistic on a single </a:t>
            </a:r>
            <a:r>
              <a:rPr lang="en-US" dirty="0" err="1" smtClean="0"/>
              <a:t>datapath</a:t>
            </a:r>
            <a:endParaRPr lang="en-US" dirty="0" smtClean="0"/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err="1" smtClean="0"/>
              <a:t>Eg</a:t>
            </a:r>
            <a:r>
              <a:rPr lang="en-US" sz="2000" dirty="0" smtClean="0"/>
              <a:t>. Port Statistics on office-faucet</a:t>
            </a:r>
          </a:p>
        </p:txBody>
      </p:sp>
    </p:spTree>
    <p:extLst>
      <p:ext uri="{BB962C8B-B14F-4D97-AF65-F5344CB8AC3E}">
        <p14:creationId xmlns:p14="http://schemas.microsoft.com/office/powerpoint/2010/main" val="110597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Faucet Conference 2017-10-20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Structure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24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Pipeline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99" y="1472230"/>
            <a:ext cx="8426683" cy="2812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0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422866" y="0"/>
            <a:ext cx="8007865" cy="5830727"/>
          </a:xfrm>
          <a:prstGeom prst="rect">
            <a:avLst/>
          </a:prstGeom>
        </p:spPr>
      </p:pic>
      <p:sp>
        <p:nvSpPr>
          <p:cNvPr id="4" name="Freeform 3"/>
          <p:cNvSpPr/>
          <p:nvPr/>
        </p:nvSpPr>
        <p:spPr>
          <a:xfrm>
            <a:off x="-20619" y="-8468"/>
            <a:ext cx="7102795" cy="5162119"/>
          </a:xfrm>
          <a:custGeom>
            <a:avLst/>
            <a:gdLst>
              <a:gd name="connsiteX0" fmla="*/ 0 w 7915774"/>
              <a:gd name="connsiteY0" fmla="*/ 0 h 6881381"/>
              <a:gd name="connsiteX1" fmla="*/ 7915774 w 7915774"/>
              <a:gd name="connsiteY1" fmla="*/ 9845 h 6881381"/>
              <a:gd name="connsiteX2" fmla="*/ 4676608 w 7915774"/>
              <a:gd name="connsiteY2" fmla="*/ 6871536 h 6881381"/>
              <a:gd name="connsiteX3" fmla="*/ 19690 w 7915774"/>
              <a:gd name="connsiteY3" fmla="*/ 6881381 h 6881381"/>
              <a:gd name="connsiteX4" fmla="*/ 0 w 7915774"/>
              <a:gd name="connsiteY4" fmla="*/ 0 h 6881381"/>
              <a:gd name="connsiteX0" fmla="*/ 0 w 8974901"/>
              <a:gd name="connsiteY0" fmla="*/ 0 h 6892670"/>
              <a:gd name="connsiteX1" fmla="*/ 8974901 w 8974901"/>
              <a:gd name="connsiteY1" fmla="*/ 21134 h 6892670"/>
              <a:gd name="connsiteX2" fmla="*/ 5735735 w 8974901"/>
              <a:gd name="connsiteY2" fmla="*/ 6882825 h 6892670"/>
              <a:gd name="connsiteX3" fmla="*/ 1078817 w 8974901"/>
              <a:gd name="connsiteY3" fmla="*/ 6892670 h 6892670"/>
              <a:gd name="connsiteX4" fmla="*/ 0 w 8974901"/>
              <a:gd name="connsiteY4" fmla="*/ 0 h 6892670"/>
              <a:gd name="connsiteX0" fmla="*/ 0 w 8974901"/>
              <a:gd name="connsiteY0" fmla="*/ 0 h 6882825"/>
              <a:gd name="connsiteX1" fmla="*/ 8974901 w 8974901"/>
              <a:gd name="connsiteY1" fmla="*/ 21134 h 6882825"/>
              <a:gd name="connsiteX2" fmla="*/ 5735735 w 8974901"/>
              <a:gd name="connsiteY2" fmla="*/ 6882825 h 6882825"/>
              <a:gd name="connsiteX3" fmla="*/ 51785 w 8974901"/>
              <a:gd name="connsiteY3" fmla="*/ 6864447 h 6882825"/>
              <a:gd name="connsiteX4" fmla="*/ 0 w 8974901"/>
              <a:gd name="connsiteY4" fmla="*/ 0 h 6882825"/>
              <a:gd name="connsiteX0" fmla="*/ 0 w 8974901"/>
              <a:gd name="connsiteY0" fmla="*/ 0 h 6882825"/>
              <a:gd name="connsiteX1" fmla="*/ 8974901 w 8974901"/>
              <a:gd name="connsiteY1" fmla="*/ 21134 h 6882825"/>
              <a:gd name="connsiteX2" fmla="*/ 5735735 w 8974901"/>
              <a:gd name="connsiteY2" fmla="*/ 6882825 h 6882825"/>
              <a:gd name="connsiteX3" fmla="*/ 3643 w 8974901"/>
              <a:gd name="connsiteY3" fmla="*/ 6881381 h 6882825"/>
              <a:gd name="connsiteX4" fmla="*/ 0 w 8974901"/>
              <a:gd name="connsiteY4" fmla="*/ 0 h 6882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4901" h="6882825">
                <a:moveTo>
                  <a:pt x="0" y="0"/>
                </a:moveTo>
                <a:lnTo>
                  <a:pt x="8974901" y="21134"/>
                </a:lnTo>
                <a:lnTo>
                  <a:pt x="5735735" y="6882825"/>
                </a:lnTo>
                <a:lnTo>
                  <a:pt x="3643" y="6881381"/>
                </a:lnTo>
                <a:cubicBezTo>
                  <a:pt x="-2920" y="4590869"/>
                  <a:pt x="6563" y="2300357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solidFill>
              <a:srgbClr val="B8C1C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60000" y="1608807"/>
            <a:ext cx="8229600" cy="1001964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313231"/>
                </a:solidFill>
                <a:latin typeface="Arial"/>
                <a:ea typeface="+mj-ea"/>
                <a:cs typeface="+mj-cs"/>
              </a:defRPr>
            </a:lvl1pPr>
          </a:lstStyle>
          <a:p>
            <a:pPr>
              <a:lnSpc>
                <a:spcPts val="3800"/>
              </a:lnSpc>
            </a:pPr>
            <a:r>
              <a:rPr lang="en-AU" sz="4200" cap="all" dirty="0" smtClean="0">
                <a:solidFill>
                  <a:schemeClr val="tx1"/>
                </a:solidFill>
              </a:rPr>
              <a:t>Future</a:t>
            </a:r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360000" y="2619842"/>
            <a:ext cx="8164800" cy="479822"/>
          </a:xfrm>
          <a:prstGeom prst="rect">
            <a:avLst/>
          </a:prstGeom>
        </p:spPr>
        <p:txBody>
          <a:bodyPr lIns="0" anchor="t">
            <a:noAutofit/>
          </a:bodyPr>
          <a:lstStyle>
            <a:lvl1pPr marL="0" indent="0" algn="l" defTabSz="457200" rtl="0" eaLnBrk="1" latinLnBrk="0" hangingPunct="1">
              <a:lnSpc>
                <a:spcPts val="2400"/>
              </a:lnSpc>
              <a:spcBef>
                <a:spcPct val="20000"/>
              </a:spcBef>
              <a:buFont typeface="Arial"/>
              <a:buNone/>
              <a:defRPr sz="2100" b="0" i="0" kern="1200" cap="all">
                <a:solidFill>
                  <a:srgbClr val="00ADE1"/>
                </a:solidFill>
                <a:latin typeface="Arial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AU" sz="2000" cap="non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7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Faucet Conference 2017-10-20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Future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26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High availability</a:t>
            </a:r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59999" y="1661886"/>
            <a:ext cx="6020239" cy="2984863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err="1" smtClean="0"/>
              <a:t>OpenFlow</a:t>
            </a:r>
            <a:r>
              <a:rPr lang="en-US" dirty="0" smtClean="0"/>
              <a:t> Spec isn’t great on this one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Active/standby controllers would be nice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err="1" smtClean="0"/>
              <a:t>dp</a:t>
            </a:r>
            <a:r>
              <a:rPr lang="en-US" sz="2000" dirty="0" smtClean="0"/>
              <a:t> choses master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/>
              <a:t>Spec wants controllers to determine master not </a:t>
            </a:r>
            <a:r>
              <a:rPr lang="en-US" sz="2000" dirty="0" err="1" smtClean="0"/>
              <a:t>dp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6754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Faucet Conference 2017-10-20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Future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27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API</a:t>
            </a:r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59999" y="1661886"/>
            <a:ext cx="6020239" cy="2984863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Northward: Broadcast information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Southward: Idempotent commands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Each controller has a single master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Controllers should* agree</a:t>
            </a:r>
          </a:p>
          <a:p>
            <a:endParaRPr lang="en-US" dirty="0"/>
          </a:p>
          <a:p>
            <a:r>
              <a:rPr lang="en-US" sz="2000" dirty="0" smtClean="0"/>
              <a:t>* Probably won’t</a:t>
            </a:r>
          </a:p>
        </p:txBody>
      </p:sp>
    </p:spTree>
    <p:extLst>
      <p:ext uri="{BB962C8B-B14F-4D97-AF65-F5344CB8AC3E}">
        <p14:creationId xmlns:p14="http://schemas.microsoft.com/office/powerpoint/2010/main" val="125674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Faucet Conference 2017-10-20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Future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28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Virtualisation</a:t>
            </a:r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59999" y="1661886"/>
            <a:ext cx="8399371" cy="2984863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Currently routing </a:t>
            </a:r>
            <a:r>
              <a:rPr lang="en-US" sz="2000" dirty="0" err="1" smtClean="0"/>
              <a:t>virtualisation</a:t>
            </a:r>
            <a:r>
              <a:rPr lang="en-US" sz="2000" dirty="0" smtClean="0"/>
              <a:t> is done with VLANs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Fairly inefficient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Need to move to using metadata</a:t>
            </a:r>
          </a:p>
        </p:txBody>
      </p:sp>
    </p:spTree>
    <p:extLst>
      <p:ext uri="{BB962C8B-B14F-4D97-AF65-F5344CB8AC3E}">
        <p14:creationId xmlns:p14="http://schemas.microsoft.com/office/powerpoint/2010/main" val="99976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843" y="0"/>
            <a:ext cx="9299891" cy="5231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81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651" y="220899"/>
            <a:ext cx="4586287" cy="6254028"/>
          </a:xfrm>
          <a:prstGeom prst="rect">
            <a:avLst/>
          </a:prstGeom>
        </p:spPr>
      </p:pic>
      <p:sp>
        <p:nvSpPr>
          <p:cNvPr id="11" name="Text Placeholder 2"/>
          <p:cNvSpPr txBox="1">
            <a:spLocks/>
          </p:cNvSpPr>
          <p:nvPr/>
        </p:nvSpPr>
        <p:spPr>
          <a:xfrm>
            <a:off x="360000" y="3347913"/>
            <a:ext cx="8164800" cy="479822"/>
          </a:xfrm>
          <a:prstGeom prst="rect">
            <a:avLst/>
          </a:prstGeom>
        </p:spPr>
        <p:txBody>
          <a:bodyPr lIns="0" anchor="t">
            <a:noAutofit/>
          </a:bodyPr>
          <a:lstStyle>
            <a:lvl1pPr marL="0" indent="0" algn="l" defTabSz="457200" rtl="0" eaLnBrk="1" latinLnBrk="0" hangingPunct="1">
              <a:lnSpc>
                <a:spcPts val="2400"/>
              </a:lnSpc>
              <a:spcBef>
                <a:spcPct val="20000"/>
              </a:spcBef>
              <a:buFont typeface="Arial"/>
              <a:buNone/>
              <a:defRPr sz="2100" b="0" i="0" kern="1200" cap="all">
                <a:solidFill>
                  <a:srgbClr val="00ADE1"/>
                </a:solidFill>
                <a:latin typeface="Arial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AU" sz="2000" cap="none" dirty="0">
              <a:solidFill>
                <a:schemeClr val="tx1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-20619" y="-8468"/>
            <a:ext cx="7102795" cy="5162119"/>
          </a:xfrm>
          <a:custGeom>
            <a:avLst/>
            <a:gdLst>
              <a:gd name="connsiteX0" fmla="*/ 0 w 7915774"/>
              <a:gd name="connsiteY0" fmla="*/ 0 h 6881381"/>
              <a:gd name="connsiteX1" fmla="*/ 7915774 w 7915774"/>
              <a:gd name="connsiteY1" fmla="*/ 9845 h 6881381"/>
              <a:gd name="connsiteX2" fmla="*/ 4676608 w 7915774"/>
              <a:gd name="connsiteY2" fmla="*/ 6871536 h 6881381"/>
              <a:gd name="connsiteX3" fmla="*/ 19690 w 7915774"/>
              <a:gd name="connsiteY3" fmla="*/ 6881381 h 6881381"/>
              <a:gd name="connsiteX4" fmla="*/ 0 w 7915774"/>
              <a:gd name="connsiteY4" fmla="*/ 0 h 6881381"/>
              <a:gd name="connsiteX0" fmla="*/ 0 w 8974901"/>
              <a:gd name="connsiteY0" fmla="*/ 0 h 6892670"/>
              <a:gd name="connsiteX1" fmla="*/ 8974901 w 8974901"/>
              <a:gd name="connsiteY1" fmla="*/ 21134 h 6892670"/>
              <a:gd name="connsiteX2" fmla="*/ 5735735 w 8974901"/>
              <a:gd name="connsiteY2" fmla="*/ 6882825 h 6892670"/>
              <a:gd name="connsiteX3" fmla="*/ 1078817 w 8974901"/>
              <a:gd name="connsiteY3" fmla="*/ 6892670 h 6892670"/>
              <a:gd name="connsiteX4" fmla="*/ 0 w 8974901"/>
              <a:gd name="connsiteY4" fmla="*/ 0 h 6892670"/>
              <a:gd name="connsiteX0" fmla="*/ 0 w 8974901"/>
              <a:gd name="connsiteY0" fmla="*/ 0 h 6882825"/>
              <a:gd name="connsiteX1" fmla="*/ 8974901 w 8974901"/>
              <a:gd name="connsiteY1" fmla="*/ 21134 h 6882825"/>
              <a:gd name="connsiteX2" fmla="*/ 5735735 w 8974901"/>
              <a:gd name="connsiteY2" fmla="*/ 6882825 h 6882825"/>
              <a:gd name="connsiteX3" fmla="*/ 51785 w 8974901"/>
              <a:gd name="connsiteY3" fmla="*/ 6864447 h 6882825"/>
              <a:gd name="connsiteX4" fmla="*/ 0 w 8974901"/>
              <a:gd name="connsiteY4" fmla="*/ 0 h 6882825"/>
              <a:gd name="connsiteX0" fmla="*/ 0 w 8974901"/>
              <a:gd name="connsiteY0" fmla="*/ 0 h 6882825"/>
              <a:gd name="connsiteX1" fmla="*/ 8974901 w 8974901"/>
              <a:gd name="connsiteY1" fmla="*/ 21134 h 6882825"/>
              <a:gd name="connsiteX2" fmla="*/ 5735735 w 8974901"/>
              <a:gd name="connsiteY2" fmla="*/ 6882825 h 6882825"/>
              <a:gd name="connsiteX3" fmla="*/ 3643 w 8974901"/>
              <a:gd name="connsiteY3" fmla="*/ 6881381 h 6882825"/>
              <a:gd name="connsiteX4" fmla="*/ 0 w 8974901"/>
              <a:gd name="connsiteY4" fmla="*/ 0 h 6882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4901" h="6882825">
                <a:moveTo>
                  <a:pt x="0" y="0"/>
                </a:moveTo>
                <a:lnTo>
                  <a:pt x="8974901" y="21134"/>
                </a:lnTo>
                <a:lnTo>
                  <a:pt x="5735735" y="6882825"/>
                </a:lnTo>
                <a:lnTo>
                  <a:pt x="3643" y="6881381"/>
                </a:lnTo>
                <a:cubicBezTo>
                  <a:pt x="-2920" y="4590869"/>
                  <a:pt x="6563" y="2300357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solidFill>
              <a:srgbClr val="B8C1C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60000" y="1608807"/>
            <a:ext cx="8229600" cy="1001964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313231"/>
                </a:solidFill>
                <a:latin typeface="Arial"/>
                <a:ea typeface="+mj-ea"/>
                <a:cs typeface="+mj-cs"/>
              </a:defRPr>
            </a:lvl1pPr>
          </a:lstStyle>
          <a:p>
            <a:pPr>
              <a:lnSpc>
                <a:spcPts val="3800"/>
              </a:lnSpc>
            </a:pPr>
            <a:r>
              <a:rPr lang="en-AU" sz="4200" cap="all" dirty="0" smtClean="0">
                <a:solidFill>
                  <a:schemeClr val="tx1"/>
                </a:solidFill>
              </a:rPr>
              <a:t>Design Philosophy</a:t>
            </a:r>
          </a:p>
        </p:txBody>
      </p:sp>
    </p:spTree>
    <p:extLst>
      <p:ext uri="{BB962C8B-B14F-4D97-AF65-F5344CB8AC3E}">
        <p14:creationId xmlns:p14="http://schemas.microsoft.com/office/powerpoint/2010/main" val="186684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Faucet Conference 2017-10-20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bonus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30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Stacking</a:t>
            </a:r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59999" y="1661886"/>
            <a:ext cx="6020239" cy="2984863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Static loop protection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/>
              <a:t>Shortest path forwarding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In-rack rather than across LAN</a:t>
            </a:r>
          </a:p>
        </p:txBody>
      </p:sp>
    </p:spTree>
    <p:extLst>
      <p:ext uri="{BB962C8B-B14F-4D97-AF65-F5344CB8AC3E}">
        <p14:creationId xmlns:p14="http://schemas.microsoft.com/office/powerpoint/2010/main" val="175696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Faucet Conference 2017-10-20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bonus</a:t>
            </a:r>
            <a:endParaRPr lang="en-US" dirty="0"/>
          </a:p>
        </p:txBody>
      </p:sp>
      <p:sp>
        <p:nvSpPr>
          <p:cNvPr id="15" name="Freeform 14"/>
          <p:cNvSpPr/>
          <p:nvPr/>
        </p:nvSpPr>
        <p:spPr>
          <a:xfrm>
            <a:off x="4469190" y="-96762"/>
            <a:ext cx="2527905" cy="5358191"/>
          </a:xfrm>
          <a:custGeom>
            <a:avLst/>
            <a:gdLst>
              <a:gd name="connsiteX0" fmla="*/ 24191 w 2527905"/>
              <a:gd name="connsiteY0" fmla="*/ 5297714 h 5358191"/>
              <a:gd name="connsiteX1" fmla="*/ 2527905 w 2527905"/>
              <a:gd name="connsiteY1" fmla="*/ 0 h 5358191"/>
              <a:gd name="connsiteX2" fmla="*/ 0 w 2527905"/>
              <a:gd name="connsiteY2" fmla="*/ 12095 h 5358191"/>
              <a:gd name="connsiteX3" fmla="*/ 12096 w 2527905"/>
              <a:gd name="connsiteY3" fmla="*/ 5358191 h 5358191"/>
              <a:gd name="connsiteX4" fmla="*/ 24191 w 2527905"/>
              <a:gd name="connsiteY4" fmla="*/ 5297714 h 5358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7905" h="5358191">
                <a:moveTo>
                  <a:pt x="24191" y="5297714"/>
                </a:moveTo>
                <a:lnTo>
                  <a:pt x="2527905" y="0"/>
                </a:lnTo>
                <a:lnTo>
                  <a:pt x="0" y="12095"/>
                </a:lnTo>
                <a:lnTo>
                  <a:pt x="12096" y="5358191"/>
                </a:lnTo>
                <a:lnTo>
                  <a:pt x="24191" y="52977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31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L2 Learning</a:t>
            </a:r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59999" y="1661886"/>
            <a:ext cx="7340964" cy="2984863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Two Modes: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err="1" smtClean="0">
                <a:latin typeface="Courier New" charset="0"/>
                <a:ea typeface="Courier New" charset="0"/>
                <a:cs typeface="Courier New" charset="0"/>
              </a:rPr>
              <a:t>use_idle_timeout</a:t>
            </a:r>
            <a:r>
              <a:rPr lang="en-US" sz="2000" dirty="0" smtClean="0">
                <a:latin typeface="Courier New" charset="0"/>
                <a:ea typeface="Courier New" charset="0"/>
                <a:cs typeface="Courier New" charset="0"/>
              </a:rPr>
              <a:t>: True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err="1">
                <a:latin typeface="Courier New" charset="0"/>
                <a:ea typeface="Courier New" charset="0"/>
                <a:cs typeface="Courier New" charset="0"/>
              </a:rPr>
              <a:t>use_idle_timeout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: </a:t>
            </a:r>
            <a:r>
              <a:rPr lang="en-US" sz="2000" dirty="0" smtClean="0">
                <a:latin typeface="Courier New" charset="0"/>
                <a:ea typeface="Courier New" charset="0"/>
                <a:cs typeface="Courier New" charset="0"/>
              </a:rPr>
              <a:t>False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>
                <a:ea typeface="Courier New" charset="0"/>
                <a:cs typeface="Courier New" charset="0"/>
              </a:rPr>
              <a:t>Entries </a:t>
            </a:r>
            <a:r>
              <a:rPr lang="en-US" dirty="0">
                <a:ea typeface="Courier New" charset="0"/>
                <a:cs typeface="Courier New" charset="0"/>
              </a:rPr>
              <a:t>must never exist in the SRC_MAC table if they </a:t>
            </a:r>
            <a:r>
              <a:rPr lang="en-US" dirty="0" err="1">
                <a:ea typeface="Courier New" charset="0"/>
                <a:cs typeface="Courier New" charset="0"/>
              </a:rPr>
              <a:t>aren</a:t>
            </a:r>
            <a:r>
              <a:rPr lang="mr-IN" dirty="0">
                <a:ea typeface="Courier New" charset="0"/>
                <a:cs typeface="Courier New" charset="0"/>
              </a:rPr>
              <a:t>’</a:t>
            </a:r>
            <a:r>
              <a:rPr lang="en-US" dirty="0">
                <a:ea typeface="Courier New" charset="0"/>
                <a:cs typeface="Courier New" charset="0"/>
              </a:rPr>
              <a:t>t also in the DST_MAC table</a:t>
            </a:r>
          </a:p>
          <a:p>
            <a:pPr marL="342900" indent="-342900">
              <a:buFont typeface="Arial" charset="0"/>
              <a:buChar char="•"/>
            </a:pP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  <a:p>
            <a:pPr marL="342900" indent="-342900">
              <a:buFont typeface="Arial" charset="0"/>
              <a:buChar char="•"/>
            </a:pPr>
            <a:endParaRPr lang="en-US" dirty="0" smtClean="0">
              <a:latin typeface="Courier New" charset="0"/>
              <a:ea typeface="Courier New" charset="0"/>
              <a:cs typeface="Courier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99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Faucet Conference 2017-10-20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bonus</a:t>
            </a:r>
            <a:endParaRPr lang="en-US" dirty="0"/>
          </a:p>
        </p:txBody>
      </p:sp>
      <p:sp>
        <p:nvSpPr>
          <p:cNvPr id="15" name="Freeform 14"/>
          <p:cNvSpPr/>
          <p:nvPr/>
        </p:nvSpPr>
        <p:spPr>
          <a:xfrm>
            <a:off x="4469190" y="-96762"/>
            <a:ext cx="2527905" cy="5358191"/>
          </a:xfrm>
          <a:custGeom>
            <a:avLst/>
            <a:gdLst>
              <a:gd name="connsiteX0" fmla="*/ 24191 w 2527905"/>
              <a:gd name="connsiteY0" fmla="*/ 5297714 h 5358191"/>
              <a:gd name="connsiteX1" fmla="*/ 2527905 w 2527905"/>
              <a:gd name="connsiteY1" fmla="*/ 0 h 5358191"/>
              <a:gd name="connsiteX2" fmla="*/ 0 w 2527905"/>
              <a:gd name="connsiteY2" fmla="*/ 12095 h 5358191"/>
              <a:gd name="connsiteX3" fmla="*/ 12096 w 2527905"/>
              <a:gd name="connsiteY3" fmla="*/ 5358191 h 5358191"/>
              <a:gd name="connsiteX4" fmla="*/ 24191 w 2527905"/>
              <a:gd name="connsiteY4" fmla="*/ 5297714 h 5358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7905" h="5358191">
                <a:moveTo>
                  <a:pt x="24191" y="5297714"/>
                </a:moveTo>
                <a:lnTo>
                  <a:pt x="2527905" y="0"/>
                </a:lnTo>
                <a:lnTo>
                  <a:pt x="0" y="12095"/>
                </a:lnTo>
                <a:lnTo>
                  <a:pt x="12096" y="5358191"/>
                </a:lnTo>
                <a:lnTo>
                  <a:pt x="24191" y="52977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32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Default learning</a:t>
            </a:r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59999" y="1465290"/>
            <a:ext cx="8399371" cy="2984863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>
                <a:ea typeface="Courier New" charset="0"/>
                <a:cs typeface="Courier New" charset="0"/>
              </a:rPr>
              <a:t>ETH_SRC table: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>
                <a:ea typeface="Courier New" charset="0"/>
                <a:cs typeface="Courier New" charset="0"/>
              </a:rPr>
              <a:t>Hard timeout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>
                <a:ea typeface="Courier New" charset="0"/>
                <a:cs typeface="Courier New" charset="0"/>
              </a:rPr>
              <a:t>ETH_DST table: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>
                <a:ea typeface="Courier New" charset="0"/>
                <a:cs typeface="Courier New" charset="0"/>
              </a:rPr>
              <a:t>Idle timeout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>
                <a:ea typeface="Courier New" charset="0"/>
                <a:cs typeface="Courier New" charset="0"/>
              </a:rPr>
              <a:t>More CP traffic, but better </a:t>
            </a:r>
            <a:r>
              <a:rPr lang="en-US" dirty="0" err="1" smtClean="0">
                <a:ea typeface="Courier New" charset="0"/>
                <a:cs typeface="Courier New" charset="0"/>
              </a:rPr>
              <a:t>synchronisation</a:t>
            </a:r>
            <a:endParaRPr lang="en-US" dirty="0" smtClean="0">
              <a:ea typeface="Courier New" charset="0"/>
              <a:cs typeface="Courier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9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Faucet Conference 2017-10-20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bonus</a:t>
            </a:r>
            <a:endParaRPr lang="en-US" dirty="0"/>
          </a:p>
        </p:txBody>
      </p:sp>
      <p:sp>
        <p:nvSpPr>
          <p:cNvPr id="15" name="Freeform 14"/>
          <p:cNvSpPr/>
          <p:nvPr/>
        </p:nvSpPr>
        <p:spPr>
          <a:xfrm>
            <a:off x="4469190" y="-96762"/>
            <a:ext cx="2527905" cy="5358191"/>
          </a:xfrm>
          <a:custGeom>
            <a:avLst/>
            <a:gdLst>
              <a:gd name="connsiteX0" fmla="*/ 24191 w 2527905"/>
              <a:gd name="connsiteY0" fmla="*/ 5297714 h 5358191"/>
              <a:gd name="connsiteX1" fmla="*/ 2527905 w 2527905"/>
              <a:gd name="connsiteY1" fmla="*/ 0 h 5358191"/>
              <a:gd name="connsiteX2" fmla="*/ 0 w 2527905"/>
              <a:gd name="connsiteY2" fmla="*/ 12095 h 5358191"/>
              <a:gd name="connsiteX3" fmla="*/ 12096 w 2527905"/>
              <a:gd name="connsiteY3" fmla="*/ 5358191 h 5358191"/>
              <a:gd name="connsiteX4" fmla="*/ 24191 w 2527905"/>
              <a:gd name="connsiteY4" fmla="*/ 5297714 h 5358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7905" h="5358191">
                <a:moveTo>
                  <a:pt x="24191" y="5297714"/>
                </a:moveTo>
                <a:lnTo>
                  <a:pt x="2527905" y="0"/>
                </a:lnTo>
                <a:lnTo>
                  <a:pt x="0" y="12095"/>
                </a:lnTo>
                <a:lnTo>
                  <a:pt x="12096" y="5358191"/>
                </a:lnTo>
                <a:lnTo>
                  <a:pt x="24191" y="52977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33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Use_idle_timeout</a:t>
            </a:r>
            <a:r>
              <a:rPr lang="en-US" dirty="0" smtClean="0"/>
              <a:t> learning</a:t>
            </a:r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59998" y="1293840"/>
            <a:ext cx="8399371" cy="2984863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>
                <a:ea typeface="Courier New" charset="0"/>
                <a:cs typeface="Courier New" charset="0"/>
              </a:rPr>
              <a:t>Use host cache to keep track of flows.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>
                <a:ea typeface="Courier New" charset="0"/>
                <a:cs typeface="Courier New" charset="0"/>
              </a:rPr>
              <a:t>ETH_SRC rule times out: 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>
                <a:ea typeface="Courier New" charset="0"/>
                <a:cs typeface="Courier New" charset="0"/>
              </a:rPr>
              <a:t>mark cache entry</a:t>
            </a:r>
            <a:r>
              <a:rPr lang="en-US" sz="2000" dirty="0">
                <a:ea typeface="Courier New" charset="0"/>
                <a:cs typeface="Courier New" charset="0"/>
              </a:rPr>
              <a:t> </a:t>
            </a:r>
            <a:r>
              <a:rPr lang="en-US" sz="2000" dirty="0" smtClean="0">
                <a:ea typeface="Courier New" charset="0"/>
                <a:cs typeface="Courier New" charset="0"/>
              </a:rPr>
              <a:t>as expired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>
                <a:ea typeface="Courier New" charset="0"/>
                <a:cs typeface="Courier New" charset="0"/>
              </a:rPr>
              <a:t>ETH_DST times out: 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>
                <a:ea typeface="Courier New" charset="0"/>
                <a:cs typeface="Courier New" charset="0"/>
              </a:rPr>
              <a:t>if cache entry not expired reinstall it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>
                <a:ea typeface="Courier New" charset="0"/>
                <a:cs typeface="Courier New" charset="0"/>
              </a:rPr>
              <a:t>Flows are removed once both </a:t>
            </a:r>
            <a:r>
              <a:rPr lang="en-US" dirty="0" err="1" smtClean="0">
                <a:ea typeface="Courier New" charset="0"/>
                <a:cs typeface="Courier New" charset="0"/>
              </a:rPr>
              <a:t>src</a:t>
            </a:r>
            <a:r>
              <a:rPr lang="en-US" dirty="0" smtClean="0">
                <a:ea typeface="Courier New" charset="0"/>
                <a:cs typeface="Courier New" charset="0"/>
              </a:rPr>
              <a:t> and </a:t>
            </a:r>
            <a:r>
              <a:rPr lang="en-US" dirty="0" err="1" smtClean="0">
                <a:ea typeface="Courier New" charset="0"/>
                <a:cs typeface="Courier New" charset="0"/>
              </a:rPr>
              <a:t>dst</a:t>
            </a:r>
            <a:r>
              <a:rPr lang="en-US" dirty="0" smtClean="0">
                <a:ea typeface="Courier New" charset="0"/>
                <a:cs typeface="Courier New" charset="0"/>
              </a:rPr>
              <a:t> rules time out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>
                <a:ea typeface="Courier New" charset="0"/>
                <a:cs typeface="Courier New" charset="0"/>
              </a:rPr>
              <a:t>Fewer CP messages, but more risk of tables getting out of synch</a:t>
            </a:r>
          </a:p>
          <a:p>
            <a:pPr marL="342900" indent="-342900">
              <a:buFont typeface="Arial" charset="0"/>
              <a:buChar char="•"/>
            </a:pPr>
            <a:endParaRPr lang="en-US" dirty="0" smtClean="0">
              <a:ea typeface="Courier New" charset="0"/>
              <a:cs typeface="Courier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709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Faucet Conference 2017-10-20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bonus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34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Neighbour</a:t>
            </a:r>
            <a:r>
              <a:rPr lang="en-US" dirty="0" smtClean="0"/>
              <a:t> resolution</a:t>
            </a:r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59999" y="1661886"/>
            <a:ext cx="8399371" cy="2984863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Cycle through list of next hops attempting</a:t>
            </a:r>
            <a:r>
              <a:rPr lang="en-US" dirty="0"/>
              <a:t> </a:t>
            </a:r>
            <a:r>
              <a:rPr lang="en-US" dirty="0" smtClean="0"/>
              <a:t>to resolve each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Directly connected hosts are added to next hop list whenever we see a packet from them (for any reason)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/>
              <a:t>Will already be resolved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Directly connected hosts removed when they can no longer be resolved</a:t>
            </a:r>
          </a:p>
        </p:txBody>
      </p:sp>
    </p:spTree>
    <p:extLst>
      <p:ext uri="{BB962C8B-B14F-4D97-AF65-F5344CB8AC3E}">
        <p14:creationId xmlns:p14="http://schemas.microsoft.com/office/powerpoint/2010/main" val="129869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Faucet Conference 2017-10-20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bonus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35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Proactive Learn</a:t>
            </a:r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59999" y="1661886"/>
            <a:ext cx="8424001" cy="2984863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When a packet cannot be routed because directly connected host is not resolved, send it to the controller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Destination added to next hop list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Causes more traffic to the controller</a:t>
            </a:r>
          </a:p>
        </p:txBody>
      </p:sp>
    </p:spTree>
    <p:extLst>
      <p:ext uri="{BB962C8B-B14F-4D97-AF65-F5344CB8AC3E}">
        <p14:creationId xmlns:p14="http://schemas.microsoft.com/office/powerpoint/2010/main" val="11445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Faucet Conference 2017-10-20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Bonus</a:t>
            </a:r>
            <a:endParaRPr lang="en-US" dirty="0"/>
          </a:p>
        </p:txBody>
      </p:sp>
      <p:sp>
        <p:nvSpPr>
          <p:cNvPr id="15" name="Freeform 14"/>
          <p:cNvSpPr/>
          <p:nvPr/>
        </p:nvSpPr>
        <p:spPr>
          <a:xfrm>
            <a:off x="4469190" y="-96762"/>
            <a:ext cx="2527905" cy="5358191"/>
          </a:xfrm>
          <a:custGeom>
            <a:avLst/>
            <a:gdLst>
              <a:gd name="connsiteX0" fmla="*/ 24191 w 2527905"/>
              <a:gd name="connsiteY0" fmla="*/ 5297714 h 5358191"/>
              <a:gd name="connsiteX1" fmla="*/ 2527905 w 2527905"/>
              <a:gd name="connsiteY1" fmla="*/ 0 h 5358191"/>
              <a:gd name="connsiteX2" fmla="*/ 0 w 2527905"/>
              <a:gd name="connsiteY2" fmla="*/ 12095 h 5358191"/>
              <a:gd name="connsiteX3" fmla="*/ 12096 w 2527905"/>
              <a:gd name="connsiteY3" fmla="*/ 5358191 h 5358191"/>
              <a:gd name="connsiteX4" fmla="*/ 24191 w 2527905"/>
              <a:gd name="connsiteY4" fmla="*/ 5297714 h 5358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7905" h="5358191">
                <a:moveTo>
                  <a:pt x="24191" y="5297714"/>
                </a:moveTo>
                <a:lnTo>
                  <a:pt x="2527905" y="0"/>
                </a:lnTo>
                <a:lnTo>
                  <a:pt x="0" y="12095"/>
                </a:lnTo>
                <a:lnTo>
                  <a:pt x="12096" y="5358191"/>
                </a:lnTo>
                <a:lnTo>
                  <a:pt x="24191" y="52977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36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PORT_ACL table</a:t>
            </a:r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59999" y="1661886"/>
            <a:ext cx="8399371" cy="2984863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Default Drop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ACLs filter traffic</a:t>
            </a:r>
            <a:endParaRPr lang="en-US" sz="2000" dirty="0" smtClean="0"/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Accepted traffic goes to VLAN table</a:t>
            </a:r>
          </a:p>
        </p:txBody>
      </p:sp>
    </p:spTree>
    <p:extLst>
      <p:ext uri="{BB962C8B-B14F-4D97-AF65-F5344CB8AC3E}">
        <p14:creationId xmlns:p14="http://schemas.microsoft.com/office/powerpoint/2010/main" val="200974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Faucet Conference 2017-10-20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Bonus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37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VLAN </a:t>
            </a:r>
            <a:r>
              <a:rPr lang="en-US" dirty="0" err="1" smtClean="0"/>
              <a:t>TAble</a:t>
            </a:r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59999" y="1661886"/>
            <a:ext cx="8399371" cy="2984863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Default Drop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Filter out certain protocols (LLDP, STP BPDUs etc.)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Accept correctly tagged packets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If untagged packet on untagged port, push appropriate VLAN tag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Forward to VLAN_ACL table</a:t>
            </a:r>
          </a:p>
        </p:txBody>
      </p:sp>
    </p:spTree>
    <p:extLst>
      <p:ext uri="{BB962C8B-B14F-4D97-AF65-F5344CB8AC3E}">
        <p14:creationId xmlns:p14="http://schemas.microsoft.com/office/powerpoint/2010/main" val="188060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Faucet Conference 2017-10-20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Bonus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38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VLAN_ACL </a:t>
            </a:r>
            <a:r>
              <a:rPr lang="en-US" dirty="0" err="1" smtClean="0"/>
              <a:t>TAble</a:t>
            </a:r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59999" y="1661886"/>
            <a:ext cx="8399371" cy="2984863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Similar to PORT_ACL table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Forward to ETH_SRC table</a:t>
            </a:r>
          </a:p>
        </p:txBody>
      </p:sp>
    </p:spTree>
    <p:extLst>
      <p:ext uri="{BB962C8B-B14F-4D97-AF65-F5344CB8AC3E}">
        <p14:creationId xmlns:p14="http://schemas.microsoft.com/office/powerpoint/2010/main" val="85949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Faucet Conference 2017-10-20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Bonus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39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ETH_DST Table</a:t>
            </a:r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59999" y="1661886"/>
            <a:ext cx="8399371" cy="2984863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Forward packets with known Ethernet destination addresses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/>
              <a:t>With correct VLAN tagging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Default send to FLOOD table</a:t>
            </a:r>
          </a:p>
        </p:txBody>
      </p:sp>
    </p:spTree>
    <p:extLst>
      <p:ext uri="{BB962C8B-B14F-4D97-AF65-F5344CB8AC3E}">
        <p14:creationId xmlns:p14="http://schemas.microsoft.com/office/powerpoint/2010/main" val="56893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 smtClean="0"/>
              <a:t>Faucet Conference 2017-10-20</a:t>
            </a:r>
          </a:p>
          <a:p>
            <a:endParaRPr lang="en-US" sz="700" dirty="0"/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Philosophy</a:t>
            </a:r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59999" y="1802067"/>
            <a:ext cx="6020239" cy="2984863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Easy to deploy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Easy to operate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Easy to modify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Easy to support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4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Worlds Simplest Production SDN</a:t>
            </a:r>
          </a:p>
          <a:p>
            <a:r>
              <a:rPr lang="en-US" dirty="0" smtClean="0"/>
              <a:t>Controller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04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Faucet Conference 2017-10-20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Bonus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40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IPV#_FIB </a:t>
            </a:r>
            <a:r>
              <a:rPr lang="en-US" dirty="0" err="1" smtClean="0"/>
              <a:t>TableS</a:t>
            </a:r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59999" y="1661886"/>
            <a:ext cx="8399371" cy="2984863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Default drop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Routes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/>
              <a:t>Rewrite Ethernet destination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/>
              <a:t>Set correct VLAN tagging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/>
              <a:t>Output</a:t>
            </a:r>
          </a:p>
        </p:txBody>
      </p:sp>
    </p:spTree>
    <p:extLst>
      <p:ext uri="{BB962C8B-B14F-4D97-AF65-F5344CB8AC3E}">
        <p14:creationId xmlns:p14="http://schemas.microsoft.com/office/powerpoint/2010/main" val="38641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Faucet Conference 2017-10-20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Bonus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41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VIP Table</a:t>
            </a:r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59999" y="1661886"/>
            <a:ext cx="8399371" cy="2984863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Filters control plane traffic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/>
              <a:t>ARP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/>
              <a:t>ICMP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/>
              <a:t>Unmatched traffic to directly connected hosts if using </a:t>
            </a:r>
            <a:r>
              <a:rPr lang="en-US" sz="2000" dirty="0" err="1" smtClean="0"/>
              <a:t>proactive_learn</a:t>
            </a:r>
            <a:endParaRPr lang="en-US" sz="2000" dirty="0" smtClean="0"/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Default drop</a:t>
            </a:r>
          </a:p>
          <a:p>
            <a:pPr marL="342900" indent="-342900">
              <a:buFont typeface="Arial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1159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Faucet Conference 2017-10-20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Bonus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42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ETH_SRC Table</a:t>
            </a:r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59999" y="1661886"/>
            <a:ext cx="8399371" cy="2984863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Forward termination packets to appropriate FIB tables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Entries identify packets where </a:t>
            </a:r>
            <a:r>
              <a:rPr lang="en-US" dirty="0"/>
              <a:t>E</a:t>
            </a:r>
            <a:r>
              <a:rPr lang="en-US" dirty="0" smtClean="0"/>
              <a:t>thernet source address does not need to be learnt. 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/>
              <a:t>Forward to ETH_DST table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Default send to controller AND forward to ETH_DST table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Could be </a:t>
            </a:r>
          </a:p>
          <a:p>
            <a:pPr marL="342900" indent="-342900">
              <a:buFont typeface="Arial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1678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Faucet Conference 2017-10-20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Bonus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43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FLOOD table</a:t>
            </a:r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59999" y="1661886"/>
            <a:ext cx="8399371" cy="2984863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Entries for each port on each VLAN outputting to each other port on the VLAN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This should not be necessary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err="1" smtClean="0"/>
              <a:t>OpenFlow</a:t>
            </a:r>
            <a:r>
              <a:rPr lang="en-US" sz="2000" dirty="0" smtClean="0"/>
              <a:t> spec is slightly ambiguous on this, but I think the intention is clear that packets should not be output to in port unless specifically output to OFPP_IN_PORT</a:t>
            </a:r>
          </a:p>
        </p:txBody>
      </p:sp>
    </p:spTree>
    <p:extLst>
      <p:ext uri="{BB962C8B-B14F-4D97-AF65-F5344CB8AC3E}">
        <p14:creationId xmlns:p14="http://schemas.microsoft.com/office/powerpoint/2010/main" val="24293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 smtClean="0"/>
              <a:t>Faucet Conference 2017-10-20</a:t>
            </a:r>
          </a:p>
          <a:p>
            <a:endParaRPr lang="en-US" sz="700" dirty="0"/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Philosophy</a:t>
            </a:r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59998" y="1472230"/>
            <a:ext cx="8399371" cy="2984863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Portable across Vendors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/>
              <a:t>Not hampered by maintaining drivers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Open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Fine-grained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err="1" smtClean="0"/>
              <a:t>OpenFlow</a:t>
            </a:r>
            <a:r>
              <a:rPr lang="en-US" dirty="0" smtClean="0"/>
              <a:t> 1.3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/>
              <a:t>Follow the spec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/>
              <a:t>Test against OVS</a:t>
            </a:r>
            <a:r>
              <a:rPr lang="mr-IN" sz="2000" dirty="0" smtClean="0"/>
              <a:t>–</a:t>
            </a:r>
            <a:r>
              <a:rPr lang="en-US" sz="2000" dirty="0" smtClean="0"/>
              <a:t>if OVS can’t support it neither can we</a:t>
            </a:r>
            <a:endParaRPr lang="en-US" sz="2000" dirty="0" smtClean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5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SDN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50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Faucet Conference 2017-10-20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Philosophy</a:t>
            </a:r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59999" y="1495817"/>
            <a:ext cx="6020239" cy="2984863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Reliability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Monitoring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I</a:t>
            </a:r>
            <a:r>
              <a:rPr lang="en-US" dirty="0" smtClean="0"/>
              <a:t>nterop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6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Still </a:t>
            </a:r>
            <a:r>
              <a:rPr lang="en-US" dirty="0" err="1" smtClean="0"/>
              <a:t>gotta</a:t>
            </a:r>
            <a:r>
              <a:rPr lang="en-US" dirty="0" smtClean="0"/>
              <a:t> switch packets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4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Faucet Conference 2017-10-20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Philosophy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7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 smtClean="0"/>
              <a:t>not The Kitchen Sink</a:t>
            </a:r>
            <a:endParaRPr lang="en-US" dirty="0"/>
          </a:p>
          <a:p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59999" y="1571890"/>
            <a:ext cx="6020239" cy="2984863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We mostly stick to the fundamentals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/>
              <a:t>Switching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/>
              <a:t>VLANs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/>
              <a:t>ACLs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/>
              <a:t>L3 FIB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Primitives that protocols can build on top of</a:t>
            </a:r>
          </a:p>
        </p:txBody>
      </p:sp>
    </p:spTree>
    <p:extLst>
      <p:ext uri="{BB962C8B-B14F-4D97-AF65-F5344CB8AC3E}">
        <p14:creationId xmlns:p14="http://schemas.microsoft.com/office/powerpoint/2010/main" val="56137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Faucet Conference 2017-10-20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Philosophy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8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Lightweight, not empty</a:t>
            </a:r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59999" y="1472230"/>
            <a:ext cx="8424001" cy="2984863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Unfortunately we do need some protocols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/>
              <a:t>BGP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/>
              <a:t>Stacking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/>
              <a:t>Security Features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/>
              <a:t>LACP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Ideally modular, so they can be isolated when not in use</a:t>
            </a:r>
          </a:p>
        </p:txBody>
      </p:sp>
    </p:spTree>
    <p:extLst>
      <p:ext uri="{BB962C8B-B14F-4D97-AF65-F5344CB8AC3E}">
        <p14:creationId xmlns:p14="http://schemas.microsoft.com/office/powerpoint/2010/main" val="144856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REANNZ_logo_RGB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03" y="4703588"/>
            <a:ext cx="692912" cy="289179"/>
          </a:xfrm>
          <a:prstGeom prst="rect">
            <a:avLst/>
          </a:prstGeom>
        </p:spPr>
      </p:pic>
      <p:sp>
        <p:nvSpPr>
          <p:cNvPr id="35" name="Footer Placeholder 4"/>
          <p:cNvSpPr txBox="1">
            <a:spLocks/>
          </p:cNvSpPr>
          <p:nvPr/>
        </p:nvSpPr>
        <p:spPr>
          <a:xfrm>
            <a:off x="875633" y="4757738"/>
            <a:ext cx="4743450" cy="273844"/>
          </a:xfrm>
          <a:prstGeom prst="rect">
            <a:avLst/>
          </a:prstGeom>
        </p:spPr>
        <p:txBody>
          <a:bodyPr anchor="t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rgbClr val="3C3C3E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Faucet Conference 2017-10-20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Philosophy</a:t>
            </a:r>
            <a:endParaRPr lang="en-US" dirty="0"/>
          </a:p>
        </p:txBody>
      </p:sp>
      <p:sp>
        <p:nvSpPr>
          <p:cNvPr id="15" name="Freeform 14"/>
          <p:cNvSpPr/>
          <p:nvPr/>
        </p:nvSpPr>
        <p:spPr>
          <a:xfrm>
            <a:off x="4469190" y="-96762"/>
            <a:ext cx="2527905" cy="5358191"/>
          </a:xfrm>
          <a:custGeom>
            <a:avLst/>
            <a:gdLst>
              <a:gd name="connsiteX0" fmla="*/ 24191 w 2527905"/>
              <a:gd name="connsiteY0" fmla="*/ 5297714 h 5358191"/>
              <a:gd name="connsiteX1" fmla="*/ 2527905 w 2527905"/>
              <a:gd name="connsiteY1" fmla="*/ 0 h 5358191"/>
              <a:gd name="connsiteX2" fmla="*/ 0 w 2527905"/>
              <a:gd name="connsiteY2" fmla="*/ 12095 h 5358191"/>
              <a:gd name="connsiteX3" fmla="*/ 12096 w 2527905"/>
              <a:gd name="connsiteY3" fmla="*/ 5358191 h 5358191"/>
              <a:gd name="connsiteX4" fmla="*/ 24191 w 2527905"/>
              <a:gd name="connsiteY4" fmla="*/ 5297714 h 5358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7905" h="5358191">
                <a:moveTo>
                  <a:pt x="24191" y="5297714"/>
                </a:moveTo>
                <a:lnTo>
                  <a:pt x="2527905" y="0"/>
                </a:lnTo>
                <a:lnTo>
                  <a:pt x="0" y="12095"/>
                </a:lnTo>
                <a:lnTo>
                  <a:pt x="12096" y="5358191"/>
                </a:lnTo>
                <a:lnTo>
                  <a:pt x="24191" y="52977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360000" y="4680000"/>
            <a:ext cx="8424000" cy="0"/>
          </a:xfrm>
          <a:prstGeom prst="line">
            <a:avLst/>
          </a:prstGeom>
          <a:ln w="4699">
            <a:solidFill>
              <a:srgbClr val="14A4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 txBox="1">
            <a:spLocks/>
          </p:cNvSpPr>
          <p:nvPr/>
        </p:nvSpPr>
        <p:spPr>
          <a:xfrm>
            <a:off x="6755651" y="4693618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A0CB77B-F2CE-D446-BA99-C287B75A4B91}" type="slidenum">
              <a:rPr lang="en-US" sz="700" smtClean="0">
                <a:solidFill>
                  <a:schemeClr val="bg1"/>
                </a:solidFill>
              </a:rPr>
              <a:pPr/>
              <a:t>9</a:t>
            </a:fld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 smtClean="0"/>
              <a:t>Reliable Data Plane, Unreliable Control Plane</a:t>
            </a:r>
            <a:endParaRPr lang="en-US" dirty="0"/>
          </a:p>
          <a:p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59999" y="1571890"/>
            <a:ext cx="8399371" cy="2984863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Fail-secure mode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If you need controller reliability use two of them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/>
              <a:t>YMMV at the moment</a:t>
            </a:r>
          </a:p>
          <a:p>
            <a:pPr marL="1085850" lvl="1" indent="-342900">
              <a:buFont typeface="Arial" charset="0"/>
              <a:buChar char="•"/>
            </a:pPr>
            <a:r>
              <a:rPr lang="en-US" sz="2000" dirty="0" smtClean="0"/>
              <a:t>We’re working on it (or you could!)</a:t>
            </a:r>
          </a:p>
        </p:txBody>
      </p:sp>
    </p:spTree>
    <p:extLst>
      <p:ext uri="{BB962C8B-B14F-4D97-AF65-F5344CB8AC3E}">
        <p14:creationId xmlns:p14="http://schemas.microsoft.com/office/powerpoint/2010/main" val="207066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A THEME">
  <a:themeElements>
    <a:clrScheme name="REA RGB">
      <a:dk1>
        <a:srgbClr val="4B4B4A"/>
      </a:dk1>
      <a:lt1>
        <a:srgbClr val="FFFFFF"/>
      </a:lt1>
      <a:dk2>
        <a:srgbClr val="00B9E4"/>
      </a:dk2>
      <a:lt2>
        <a:srgbClr val="C3C8C8"/>
      </a:lt2>
      <a:accent1>
        <a:srgbClr val="4B4B4A"/>
      </a:accent1>
      <a:accent2>
        <a:srgbClr val="C3C6C8"/>
      </a:accent2>
      <a:accent3>
        <a:srgbClr val="00B9E4"/>
      </a:accent3>
      <a:accent4>
        <a:srgbClr val="191919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REAN NZ PP Presentation 16 x 9</Template>
  <TotalTime>4796</TotalTime>
  <Words>1264</Words>
  <Application>Microsoft Macintosh PowerPoint</Application>
  <PresentationFormat>On-screen Show (16:9)</PresentationFormat>
  <Paragraphs>381</Paragraphs>
  <Slides>43</Slides>
  <Notes>40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9" baseType="lpstr">
      <vt:lpstr>Calibri</vt:lpstr>
      <vt:lpstr>Courier New</vt:lpstr>
      <vt:lpstr>Mangal</vt:lpstr>
      <vt:lpstr>ＭＳ Ｐゴシック</vt:lpstr>
      <vt:lpstr>Arial</vt:lpstr>
      <vt:lpstr>REA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Lorier</dc:creator>
  <cp:lastModifiedBy>Chris Lorier</cp:lastModifiedBy>
  <cp:revision>77</cp:revision>
  <dcterms:created xsi:type="dcterms:W3CDTF">2017-10-10T00:00:06Z</dcterms:created>
  <dcterms:modified xsi:type="dcterms:W3CDTF">2017-10-20T04:34:38Z</dcterms:modified>
</cp:coreProperties>
</file>